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3" r:id="rId4"/>
  </p:sldMasterIdLst>
  <p:notesMasterIdLst>
    <p:notesMasterId r:id="rId22"/>
  </p:notesMasterIdLst>
  <p:sldIdLst>
    <p:sldId id="256" r:id="rId5"/>
    <p:sldId id="364" r:id="rId6"/>
    <p:sldId id="264" r:id="rId7"/>
    <p:sldId id="257" r:id="rId8"/>
    <p:sldId id="259" r:id="rId9"/>
    <p:sldId id="261" r:id="rId10"/>
    <p:sldId id="289" r:id="rId11"/>
    <p:sldId id="290" r:id="rId12"/>
    <p:sldId id="296" r:id="rId13"/>
    <p:sldId id="297" r:id="rId14"/>
    <p:sldId id="298" r:id="rId15"/>
    <p:sldId id="299" r:id="rId16"/>
    <p:sldId id="300" r:id="rId17"/>
    <p:sldId id="303" r:id="rId18"/>
    <p:sldId id="310" r:id="rId19"/>
    <p:sldId id="306" r:id="rId20"/>
    <p:sldId id="307" r:id="rId21"/>
  </p:sldIdLst>
  <p:sldSz cx="9144000" cy="6858000" type="screen4x3"/>
  <p:notesSz cx="6858000" cy="9144000"/>
  <p:defaultTextStyle>
    <a:defPPr>
      <a:defRPr lang="ar-SA"/>
    </a:defPPr>
    <a:lvl1pPr algn="ctr" rtl="1" fontAlgn="base">
      <a:spcBef>
        <a:spcPct val="0"/>
      </a:spcBef>
      <a:spcAft>
        <a:spcPct val="0"/>
      </a:spcAft>
      <a:defRPr kern="1200">
        <a:solidFill>
          <a:schemeClr val="tx1"/>
        </a:solidFill>
        <a:latin typeface="Times New Roman" pitchFamily="18" charset="0"/>
        <a:ea typeface="+mn-ea"/>
        <a:cs typeface="Arial" charset="0"/>
      </a:defRPr>
    </a:lvl1pPr>
    <a:lvl2pPr marL="457200" algn="ctr" rtl="1" fontAlgn="base">
      <a:spcBef>
        <a:spcPct val="0"/>
      </a:spcBef>
      <a:spcAft>
        <a:spcPct val="0"/>
      </a:spcAft>
      <a:defRPr kern="1200">
        <a:solidFill>
          <a:schemeClr val="tx1"/>
        </a:solidFill>
        <a:latin typeface="Times New Roman" pitchFamily="18" charset="0"/>
        <a:ea typeface="+mn-ea"/>
        <a:cs typeface="Arial" charset="0"/>
      </a:defRPr>
    </a:lvl2pPr>
    <a:lvl3pPr marL="914400" algn="ctr" rtl="1" fontAlgn="base">
      <a:spcBef>
        <a:spcPct val="0"/>
      </a:spcBef>
      <a:spcAft>
        <a:spcPct val="0"/>
      </a:spcAft>
      <a:defRPr kern="1200">
        <a:solidFill>
          <a:schemeClr val="tx1"/>
        </a:solidFill>
        <a:latin typeface="Times New Roman" pitchFamily="18" charset="0"/>
        <a:ea typeface="+mn-ea"/>
        <a:cs typeface="Arial" charset="0"/>
      </a:defRPr>
    </a:lvl3pPr>
    <a:lvl4pPr marL="1371600" algn="ctr" rtl="1" fontAlgn="base">
      <a:spcBef>
        <a:spcPct val="0"/>
      </a:spcBef>
      <a:spcAft>
        <a:spcPct val="0"/>
      </a:spcAft>
      <a:defRPr kern="1200">
        <a:solidFill>
          <a:schemeClr val="tx1"/>
        </a:solidFill>
        <a:latin typeface="Times New Roman" pitchFamily="18" charset="0"/>
        <a:ea typeface="+mn-ea"/>
        <a:cs typeface="Arial" charset="0"/>
      </a:defRPr>
    </a:lvl4pPr>
    <a:lvl5pPr marL="1828800" algn="ctr" rtl="1"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00"/>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7" d="100"/>
          <a:sy n="87" d="100"/>
        </p:scale>
        <p:origin x="10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4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34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endParaRPr lang="en-US"/>
          </a:p>
        </p:txBody>
      </p:sp>
      <p:sp>
        <p:nvSpPr>
          <p:cNvPr id="34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fld id="{63311F88-4DC5-44B5-82BE-D652074CFEB2}" type="slidenum">
              <a:rPr lang="ar-SA"/>
              <a:pPr/>
              <a:t>‹#›</a:t>
            </a:fld>
            <a:endParaRPr lang="en-US"/>
          </a:p>
        </p:txBody>
      </p:sp>
    </p:spTree>
    <p:extLst>
      <p:ext uri="{BB962C8B-B14F-4D97-AF65-F5344CB8AC3E}">
        <p14:creationId xmlns:p14="http://schemas.microsoft.com/office/powerpoint/2010/main" val="1491979319"/>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417A3A-3836-4358-A907-5CDBE18E6758}" type="slidenum">
              <a:rPr lang="ar-SA"/>
              <a:pPr/>
              <a:t>5</a:t>
            </a:fld>
            <a:endParaRPr lang="en-US"/>
          </a:p>
        </p:txBody>
      </p:sp>
      <p:sp>
        <p:nvSpPr>
          <p:cNvPr id="35842"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35843" name="Rectangle 3"/>
          <p:cNvSpPr txBox="1">
            <a:spLocks noGrp="1" noChangeArrowheads="1"/>
          </p:cNvSpPr>
          <p:nvPr>
            <p:ph type="body" idx="1"/>
          </p:nvPr>
        </p:nvSpPr>
        <p:spPr>
          <a:xfrm>
            <a:off x="1062038" y="4349750"/>
            <a:ext cx="4740275" cy="3514725"/>
          </a:xfrm>
          <a:ln/>
        </p:spPr>
        <p:txBody>
          <a:bodyPr wrap="none" anchor="ctr"/>
          <a:lstStyle/>
          <a:p>
            <a:endParaRPr lang="en-US"/>
          </a:p>
        </p:txBody>
      </p:sp>
    </p:spTree>
    <p:extLst>
      <p:ext uri="{BB962C8B-B14F-4D97-AF65-F5344CB8AC3E}">
        <p14:creationId xmlns:p14="http://schemas.microsoft.com/office/powerpoint/2010/main" val="35658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0"/>
            <a:ext cx="9144000" cy="6934200"/>
            <a:chOff x="0" y="0"/>
            <a:chExt cx="5760" cy="4368"/>
          </a:xfrm>
        </p:grpSpPr>
        <p:sp>
          <p:nvSpPr>
            <p:cNvPr id="30723"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30724"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0725"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30726"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30727"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30728"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0729"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0730"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0731"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US"/>
            </a:p>
          </p:txBody>
        </p:sp>
        <p:sp>
          <p:nvSpPr>
            <p:cNvPr id="30732"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US"/>
            </a:p>
          </p:txBody>
        </p:sp>
        <p:sp>
          <p:nvSpPr>
            <p:cNvPr id="30733"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US"/>
            </a:p>
          </p:txBody>
        </p:sp>
        <p:sp>
          <p:nvSpPr>
            <p:cNvPr id="30734"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30735"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30736"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US"/>
            </a:p>
          </p:txBody>
        </p:sp>
        <p:sp>
          <p:nvSpPr>
            <p:cNvPr id="30737"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US"/>
            </a:p>
          </p:txBody>
        </p:sp>
        <p:sp>
          <p:nvSpPr>
            <p:cNvPr id="30738"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0739"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30740"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sp>
        <p:nvSpPr>
          <p:cNvPr id="30741" name="Rectangle 21"/>
          <p:cNvSpPr>
            <a:spLocks noGrp="1" noChangeArrowheads="1"/>
          </p:cNvSpPr>
          <p:nvPr>
            <p:ph type="ctrTitle" sz="quarter"/>
          </p:nvPr>
        </p:nvSpPr>
        <p:spPr>
          <a:xfrm>
            <a:off x="685800" y="1828800"/>
            <a:ext cx="7772400" cy="1736725"/>
          </a:xfrm>
        </p:spPr>
        <p:txBody>
          <a:bodyPr/>
          <a:lstStyle>
            <a:lvl1pPr>
              <a:defRPr sz="5400"/>
            </a:lvl1pPr>
          </a:lstStyle>
          <a:p>
            <a:r>
              <a:rPr lang="ar-SA"/>
              <a:t>انقر لتحرير نمط العنوان الرئيسي</a:t>
            </a:r>
          </a:p>
        </p:txBody>
      </p:sp>
      <p:sp>
        <p:nvSpPr>
          <p:cNvPr id="3074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SA"/>
              <a:t>انقر لتحرير نمط العنوان الثانوي الرئيسي</a:t>
            </a:r>
          </a:p>
        </p:txBody>
      </p:sp>
      <p:sp>
        <p:nvSpPr>
          <p:cNvPr id="30743" name="Rectangle 23"/>
          <p:cNvSpPr>
            <a:spLocks noGrp="1" noChangeArrowheads="1"/>
          </p:cNvSpPr>
          <p:nvPr>
            <p:ph type="dt" sz="quarter" idx="2"/>
          </p:nvPr>
        </p:nvSpPr>
        <p:spPr/>
        <p:txBody>
          <a:bodyPr/>
          <a:lstStyle>
            <a:lvl1pPr>
              <a:defRPr/>
            </a:lvl1pPr>
          </a:lstStyle>
          <a:p>
            <a:endParaRPr lang="en-US"/>
          </a:p>
        </p:txBody>
      </p:sp>
      <p:sp>
        <p:nvSpPr>
          <p:cNvPr id="30744" name="Rectangle 24"/>
          <p:cNvSpPr>
            <a:spLocks noGrp="1" noChangeArrowheads="1"/>
          </p:cNvSpPr>
          <p:nvPr>
            <p:ph type="ftr" sz="quarter" idx="3"/>
          </p:nvPr>
        </p:nvSpPr>
        <p:spPr/>
        <p:txBody>
          <a:bodyPr/>
          <a:lstStyle>
            <a:lvl1pPr>
              <a:defRPr/>
            </a:lvl1pPr>
          </a:lstStyle>
          <a:p>
            <a:endParaRPr lang="en-US"/>
          </a:p>
        </p:txBody>
      </p:sp>
      <p:sp>
        <p:nvSpPr>
          <p:cNvPr id="30745" name="Rectangle 25"/>
          <p:cNvSpPr>
            <a:spLocks noGrp="1" noChangeArrowheads="1"/>
          </p:cNvSpPr>
          <p:nvPr>
            <p:ph type="sldNum" sz="quarter" idx="4"/>
          </p:nvPr>
        </p:nvSpPr>
        <p:spPr/>
        <p:txBody>
          <a:bodyPr/>
          <a:lstStyle>
            <a:lvl1pPr>
              <a:defRPr/>
            </a:lvl1pPr>
          </a:lstStyle>
          <a:p>
            <a:fld id="{0F4CE237-ACEB-45FD-AE21-235FC7BCAA68}" type="slidenum">
              <a:rPr lang="ar-SA"/>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465F7D-C7E0-4667-B2EE-D8E86ACA8663}"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5FDEB7-EAFC-45AE-A1C5-CD2C357A24A7}"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BA552A2-FD9D-4A09-947C-BB90A9923D0B}"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78565898-2925-4BB6-AFBD-A0D9BEC8CF95}"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EDF2F5A3-A849-44B7-AE3D-E626CA0CDFEB}"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8AF1BD12-497B-44F0-A0B4-EBF9BBD4E6E5}" type="slidenum">
              <a:rPr lang="ar-SA"/>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6590AB21-E83A-4B8E-99C7-B6236B9549C0}"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18B6FD-9938-4879-8D82-3ECA7145DC14}"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790171-CB3B-4595-A7FE-D1162AE349E1}"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932022-EB5E-4EC8-885A-BA111C39EE66}"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8E209F7-F2E0-45E6-9210-1F889270062B}"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0AD827-2D54-4ABA-968D-64368E835D8A}"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CBC7A5A-FB3B-4F47-8DFF-780092433CDA}"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1AB303B-2064-4B1C-9EC6-DD06F8125D1C}"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0C3864-E1AB-403C-9B7C-670174AE0DC9}"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9698" name="Group 2"/>
          <p:cNvGrpSpPr>
            <a:grpSpLocks/>
          </p:cNvGrpSpPr>
          <p:nvPr/>
        </p:nvGrpSpPr>
        <p:grpSpPr bwMode="auto">
          <a:xfrm>
            <a:off x="0" y="0"/>
            <a:ext cx="9144000" cy="6934200"/>
            <a:chOff x="0" y="0"/>
            <a:chExt cx="5760" cy="4368"/>
          </a:xfrm>
        </p:grpSpPr>
        <p:sp>
          <p:nvSpPr>
            <p:cNvPr id="2969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2970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970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2970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2970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2970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970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970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970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US"/>
            </a:p>
          </p:txBody>
        </p:sp>
        <p:sp>
          <p:nvSpPr>
            <p:cNvPr id="2970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US"/>
            </a:p>
          </p:txBody>
        </p:sp>
        <p:sp>
          <p:nvSpPr>
            <p:cNvPr id="2970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US"/>
            </a:p>
          </p:txBody>
        </p:sp>
        <p:sp>
          <p:nvSpPr>
            <p:cNvPr id="2971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2971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2971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US"/>
            </a:p>
          </p:txBody>
        </p:sp>
        <p:sp>
          <p:nvSpPr>
            <p:cNvPr id="2971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US"/>
            </a:p>
          </p:txBody>
        </p:sp>
        <p:sp>
          <p:nvSpPr>
            <p:cNvPr id="2971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2971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2971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sp>
        <p:nvSpPr>
          <p:cNvPr id="2971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297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971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a:effectLst>
                  <a:outerShdw blurRad="38100" dist="38100" dir="2700000" algn="tl">
                    <a:srgbClr val="C0C0C0"/>
                  </a:outerShdw>
                </a:effectLst>
              </a:defRPr>
            </a:lvl1pPr>
          </a:lstStyle>
          <a:p>
            <a:endParaRPr lang="en-US"/>
          </a:p>
        </p:txBody>
      </p:sp>
      <p:sp>
        <p:nvSpPr>
          <p:cNvPr id="2972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400">
                <a:effectLst>
                  <a:outerShdw blurRad="38100" dist="38100" dir="2700000" algn="tl">
                    <a:srgbClr val="C0C0C0"/>
                  </a:outerShdw>
                </a:effectLst>
              </a:defRPr>
            </a:lvl1pPr>
          </a:lstStyle>
          <a:p>
            <a:endParaRPr lang="en-US"/>
          </a:p>
        </p:txBody>
      </p:sp>
      <p:sp>
        <p:nvSpPr>
          <p:cNvPr id="2972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effectLst>
                  <a:outerShdw blurRad="38100" dist="38100" dir="2700000" algn="tl">
                    <a:srgbClr val="C0C0C0"/>
                  </a:outerShdw>
                </a:effectLst>
              </a:defRPr>
            </a:lvl1pPr>
          </a:lstStyle>
          <a:p>
            <a:fld id="{CC00B7BB-8F27-46E0-A7F7-B9BE1E1E74A2}"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iming>
    <p:tnLst>
      <p:par>
        <p:cTn id="1" dur="indefinite" restart="never" nodeType="tmRoot"/>
      </p:par>
    </p:tnLst>
  </p:timing>
  <p:txStyles>
    <p:titleStyle>
      <a:lvl1pPr algn="ctr" rtl="1" fontAlgn="base">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2pPr>
      <a:lvl3pPr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3pPr>
      <a:lvl4pPr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4pPr>
      <a:lvl5pPr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charset="0"/>
        </a:defRPr>
      </a:lvl9pPr>
    </p:titleStyle>
    <p:bodyStyle>
      <a:lvl1pPr marL="342900" indent="-342900" algn="r" rtl="1"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r" rtl="1" fontAlgn="base">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C0C0C0"/>
            </a:outerShdw>
          </a:effectLst>
          <a:latin typeface="+mn-lt"/>
          <a:cs typeface="+mn-cs"/>
        </a:defRPr>
      </a:lvl2pPr>
      <a:lvl3pPr marL="1143000" indent="-228600" algn="r" rtl="1" fontAlgn="base">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C0C0C0"/>
            </a:outerShdw>
          </a:effectLst>
          <a:latin typeface="+mn-lt"/>
          <a:cs typeface="+mn-cs"/>
        </a:defRPr>
      </a:lvl3pPr>
      <a:lvl4pPr marL="1600200" indent="-228600" algn="r" rtl="1" fontAlgn="base">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4pPr>
      <a:lvl5pPr marL="20574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5pPr>
      <a:lvl6pPr marL="25146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6pPr>
      <a:lvl7pPr marL="29718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7pPr>
      <a:lvl8pPr marL="34290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8pPr>
      <a:lvl9pPr marL="3886200" indent="-228600" algn="r" rtl="1"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hemscape.santafe.cc.fl.us/chemscape/catofp/chromato/tlc/purity.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5.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0">
                <a:solidFill>
                  <a:srgbClr val="000000"/>
                </a:solidFill>
              </a:rPr>
              <a:t>Chromatography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50" name="Picture 6" descr="rf"/>
          <p:cNvPicPr>
            <a:picLocks noGrp="1" noChangeAspect="1" noChangeArrowheads="1"/>
          </p:cNvPicPr>
          <p:nvPr>
            <p:ph type="title"/>
          </p:nvPr>
        </p:nvPicPr>
        <p:blipFill>
          <a:blip r:embed="rId2"/>
          <a:srcRect/>
          <a:stretch>
            <a:fillRect/>
          </a:stretch>
        </p:blipFill>
        <p:spPr>
          <a:xfrm>
            <a:off x="250825" y="188913"/>
            <a:ext cx="8353425" cy="1873250"/>
          </a:xfrm>
          <a:noFill/>
          <a:ln/>
        </p:spPr>
      </p:pic>
      <p:pic>
        <p:nvPicPr>
          <p:cNvPr id="82951" name="Picture 7" descr="rfcalc"/>
          <p:cNvPicPr>
            <a:picLocks noGrp="1" noChangeAspect="1" noChangeArrowheads="1"/>
          </p:cNvPicPr>
          <p:nvPr>
            <p:ph idx="1"/>
          </p:nvPr>
        </p:nvPicPr>
        <p:blipFill>
          <a:blip r:embed="rId3"/>
          <a:srcRect/>
          <a:stretch>
            <a:fillRect/>
          </a:stretch>
        </p:blipFill>
        <p:spPr>
          <a:xfrm>
            <a:off x="2419350" y="2349500"/>
            <a:ext cx="3241675" cy="4319588"/>
          </a:xfrm>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323850" y="260350"/>
            <a:ext cx="8640763" cy="6597650"/>
          </a:xfrm>
        </p:spPr>
        <p:txBody>
          <a:bodyPr/>
          <a:lstStyle/>
          <a:p>
            <a:pPr algn="l">
              <a:buFont typeface="Wingdings" pitchFamily="2" charset="2"/>
              <a:buNone/>
            </a:pPr>
            <a:r>
              <a:rPr lang="en-US" sz="2800" b="1"/>
              <a:t>(Note: R</a:t>
            </a:r>
            <a:r>
              <a:rPr lang="en-US" sz="2800" b="1" baseline="-25000"/>
              <a:t>f</a:t>
            </a:r>
            <a:r>
              <a:rPr lang="en-US" sz="2800" b="1"/>
              <a:t> values often depend on the temperature and the solvent used in the TLC experiment.</a:t>
            </a:r>
          </a:p>
          <a:p>
            <a:pPr algn="l">
              <a:buFont typeface="Wingdings" pitchFamily="2" charset="2"/>
              <a:buNone/>
            </a:pPr>
            <a:endParaRPr lang="en-US" sz="2800" b="1"/>
          </a:p>
          <a:p>
            <a:pPr algn="l">
              <a:buFont typeface="Wingdings" pitchFamily="2" charset="2"/>
              <a:buNone/>
            </a:pPr>
            <a:r>
              <a:rPr lang="en-US" sz="2800" b="1"/>
              <a:t>the most effective way to identify a compound is to spot known substances </a:t>
            </a:r>
            <a:r>
              <a:rPr lang="en-US" sz="2800" b="1">
                <a:latin typeface="Arial"/>
              </a:rPr>
              <a:t>–</a:t>
            </a:r>
            <a:r>
              <a:rPr lang="en-US" sz="2800" b="1"/>
              <a:t> authentic - next to unknown substances on the same plate.)</a:t>
            </a:r>
          </a:p>
          <a:p>
            <a:pPr algn="l">
              <a:buFont typeface="Wingdings" pitchFamily="2" charset="2"/>
              <a:buNone/>
            </a:pPr>
            <a:endParaRPr lang="en-US" sz="2800" b="1"/>
          </a:p>
          <a:p>
            <a:pPr algn="l">
              <a:buFont typeface="Wingdings" pitchFamily="2" charset="2"/>
              <a:buNone/>
            </a:pPr>
            <a:r>
              <a:rPr lang="en-US" sz="2800" b="1"/>
              <a:t>In addition, the purity of a sample may be estimated from the chromatogram.</a:t>
            </a:r>
          </a:p>
          <a:p>
            <a:pPr algn="l">
              <a:buFont typeface="Wingdings" pitchFamily="2" charset="2"/>
              <a:buNone/>
            </a:pPr>
            <a:endParaRPr lang="en-US" sz="2800" b="1"/>
          </a:p>
          <a:p>
            <a:pPr algn="l">
              <a:buFont typeface="Wingdings" pitchFamily="2" charset="2"/>
              <a:buNone/>
            </a:pPr>
            <a:r>
              <a:rPr lang="en-US" sz="2800" b="1"/>
              <a:t>An impure sample will often develop as two or more spots, while a </a:t>
            </a:r>
            <a:r>
              <a:rPr lang="en-US" sz="2800" b="1">
                <a:hlinkClick r:id="rId2"/>
              </a:rPr>
              <a:t>pure sample will show only one spot</a:t>
            </a:r>
            <a:r>
              <a:rPr lang="en-US" sz="280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042988" y="277813"/>
            <a:ext cx="7273925" cy="342900"/>
          </a:xfrm>
        </p:spPr>
        <p:txBody>
          <a:bodyPr/>
          <a:lstStyle/>
          <a:p>
            <a:r>
              <a:rPr lang="en-US" sz="4000"/>
              <a:t>Summary</a:t>
            </a:r>
          </a:p>
        </p:txBody>
      </p:sp>
      <p:sp>
        <p:nvSpPr>
          <p:cNvPr id="86019" name="Rectangle 3"/>
          <p:cNvSpPr>
            <a:spLocks noGrp="1" noChangeArrowheads="1"/>
          </p:cNvSpPr>
          <p:nvPr>
            <p:ph type="body" idx="1"/>
          </p:nvPr>
        </p:nvSpPr>
        <p:spPr>
          <a:xfrm>
            <a:off x="250825" y="836613"/>
            <a:ext cx="8713788" cy="5589587"/>
          </a:xfrm>
        </p:spPr>
        <p:txBody>
          <a:bodyPr/>
          <a:lstStyle/>
          <a:p>
            <a:pPr algn="l">
              <a:lnSpc>
                <a:spcPct val="80000"/>
              </a:lnSpc>
              <a:buFont typeface="Wingdings" pitchFamily="2" charset="2"/>
              <a:buNone/>
            </a:pPr>
            <a:r>
              <a:rPr lang="en-US" sz="2400" b="1"/>
              <a:t>A TLC plate is a sheet of glass, metal, or plastic which is coated with a thin layer of a solid adsorbent (usually silica or alumina).</a:t>
            </a:r>
          </a:p>
          <a:p>
            <a:pPr algn="l">
              <a:lnSpc>
                <a:spcPct val="80000"/>
              </a:lnSpc>
              <a:buFont typeface="Wingdings" pitchFamily="2" charset="2"/>
              <a:buNone/>
            </a:pPr>
            <a:endParaRPr lang="en-US" sz="2400" b="1"/>
          </a:p>
          <a:p>
            <a:pPr algn="l">
              <a:lnSpc>
                <a:spcPct val="80000"/>
              </a:lnSpc>
              <a:buFont typeface="Wingdings" pitchFamily="2" charset="2"/>
              <a:buNone/>
            </a:pPr>
            <a:r>
              <a:rPr lang="en-US" sz="2400" b="1"/>
              <a:t>A small amount of the mixture to be analyzed is spotted near the bottom of this plate. </a:t>
            </a:r>
          </a:p>
          <a:p>
            <a:pPr algn="l">
              <a:lnSpc>
                <a:spcPct val="80000"/>
              </a:lnSpc>
              <a:buFont typeface="Wingdings" pitchFamily="2" charset="2"/>
              <a:buNone/>
            </a:pPr>
            <a:r>
              <a:rPr lang="en-US" sz="2400" b="1"/>
              <a:t>The TLC plate is then placed in a shallow pool of a solvent in a developing chamber so that only the very bottom of the plate is in the liquid.</a:t>
            </a:r>
          </a:p>
          <a:p>
            <a:pPr algn="l">
              <a:lnSpc>
                <a:spcPct val="80000"/>
              </a:lnSpc>
              <a:buFont typeface="Wingdings" pitchFamily="2" charset="2"/>
              <a:buNone/>
            </a:pPr>
            <a:endParaRPr lang="en-US" sz="2400" b="1"/>
          </a:p>
          <a:p>
            <a:pPr algn="l">
              <a:lnSpc>
                <a:spcPct val="80000"/>
              </a:lnSpc>
              <a:buFont typeface="Wingdings" pitchFamily="2" charset="2"/>
              <a:buNone/>
            </a:pPr>
            <a:r>
              <a:rPr lang="en-US" sz="2400" b="1"/>
              <a:t>This liquid, or the eluent, is the mobile phase, and it slowly rises up the TLC plate by capillary action.</a:t>
            </a:r>
          </a:p>
          <a:p>
            <a:pPr algn="l">
              <a:lnSpc>
                <a:spcPct val="80000"/>
              </a:lnSpc>
              <a:buFont typeface="Wingdings" pitchFamily="2" charset="2"/>
              <a:buNone/>
            </a:pPr>
            <a:endParaRPr lang="en-US" sz="2400" b="1"/>
          </a:p>
          <a:p>
            <a:pPr algn="l">
              <a:lnSpc>
                <a:spcPct val="80000"/>
              </a:lnSpc>
              <a:buFont typeface="Wingdings" pitchFamily="2" charset="2"/>
              <a:buNone/>
            </a:pPr>
            <a:r>
              <a:rPr lang="en-US" sz="2400" b="1"/>
              <a:t>As the solvent moves past the spot that was applied, an equilibrium is established for each component of the mixture between the molecules of that component which are adsorbed on the solid and the molecules which are in solution.</a:t>
            </a:r>
          </a:p>
          <a:p>
            <a:pPr algn="l">
              <a:lnSpc>
                <a:spcPct val="80000"/>
              </a:lnSpc>
              <a:buFont typeface="Wingdings" pitchFamily="2" charset="2"/>
              <a:buNone/>
            </a:pPr>
            <a:endParaRPr lang="en-US" sz="2400" b="1"/>
          </a:p>
          <a:p>
            <a:pPr algn="l">
              <a:lnSpc>
                <a:spcPct val="80000"/>
              </a:lnSpc>
              <a:buFont typeface="Wingdings" pitchFamily="2" charset="2"/>
              <a:buNone/>
            </a:pPr>
            <a:r>
              <a:rPr lang="en-US" sz="2400" b="1"/>
              <a:t> </a:t>
            </a: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457200" y="549275"/>
            <a:ext cx="8229600" cy="5581650"/>
          </a:xfrm>
        </p:spPr>
        <p:txBody>
          <a:bodyPr/>
          <a:lstStyle/>
          <a:p>
            <a:pPr algn="l">
              <a:buFont typeface="Wingdings" pitchFamily="2" charset="2"/>
              <a:buNone/>
            </a:pPr>
            <a:r>
              <a:rPr lang="en-US" sz="2400" b="1"/>
              <a:t>In principle, the components will differ in solubility and in the strength of their adsorption to the adsorbent and some components will be carried farther up the plate than others. </a:t>
            </a:r>
          </a:p>
          <a:p>
            <a:pPr algn="l">
              <a:buFont typeface="Wingdings" pitchFamily="2" charset="2"/>
              <a:buNone/>
            </a:pPr>
            <a:endParaRPr lang="en-US" sz="2400" b="1"/>
          </a:p>
          <a:p>
            <a:pPr algn="l">
              <a:buFont typeface="Wingdings" pitchFamily="2" charset="2"/>
              <a:buNone/>
            </a:pPr>
            <a:r>
              <a:rPr lang="en-US" sz="2400" b="1"/>
              <a:t>When the solvent has reached the top of the plate, the plate is removed from the developing chamber, dried, and the separated components of the mixture are visualized.</a:t>
            </a:r>
          </a:p>
          <a:p>
            <a:pPr algn="l">
              <a:buFont typeface="Wingdings" pitchFamily="2" charset="2"/>
              <a:buNone/>
            </a:pPr>
            <a:endParaRPr lang="en-US" sz="2400" b="1"/>
          </a:p>
          <a:p>
            <a:pPr algn="l">
              <a:buFont typeface="Wingdings" pitchFamily="2" charset="2"/>
              <a:buNone/>
            </a:pPr>
            <a:r>
              <a:rPr lang="en-US" sz="2400" b="1"/>
              <a:t> If the compounds are colored, visualization is straightforward. Usually the compounds are not colored, so a UV lamp is used to visualize the plates.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WordArt 4"/>
          <p:cNvSpPr>
            <a:spLocks noChangeArrowheads="1" noChangeShapeType="1" noTextEdit="1"/>
          </p:cNvSpPr>
          <p:nvPr/>
        </p:nvSpPr>
        <p:spPr bwMode="auto">
          <a:xfrm>
            <a:off x="611188" y="1196975"/>
            <a:ext cx="8064500" cy="3960813"/>
          </a:xfrm>
          <a:prstGeom prst="rect">
            <a:avLst/>
          </a:prstGeom>
        </p:spPr>
        <p:txBody>
          <a:bodyPr wrap="none" fromWordArt="1">
            <a:prstTxWarp prst="textFadeUp">
              <a:avLst>
                <a:gd name="adj" fmla="val 9991"/>
              </a:avLst>
            </a:prstTxWarp>
          </a:bodyPr>
          <a:lstStyle/>
          <a:p>
            <a:pPr rtl="0"/>
            <a:r>
              <a:rPr lang="en-US"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Paper Chromatography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7813"/>
            <a:ext cx="7570788" cy="558800"/>
          </a:xfrm>
        </p:spPr>
        <p:txBody>
          <a:bodyPr/>
          <a:lstStyle/>
          <a:p>
            <a:r>
              <a:rPr lang="en-US" sz="3200"/>
              <a:t>Paper Chromatography</a:t>
            </a:r>
          </a:p>
        </p:txBody>
      </p:sp>
      <p:sp>
        <p:nvSpPr>
          <p:cNvPr id="97283" name="Rectangle 3"/>
          <p:cNvSpPr>
            <a:spLocks noGrp="1" noChangeArrowheads="1"/>
          </p:cNvSpPr>
          <p:nvPr>
            <p:ph type="body" idx="1"/>
          </p:nvPr>
        </p:nvSpPr>
        <p:spPr>
          <a:xfrm>
            <a:off x="457200" y="908050"/>
            <a:ext cx="8435975" cy="5761038"/>
          </a:xfrm>
        </p:spPr>
        <p:txBody>
          <a:bodyPr/>
          <a:lstStyle/>
          <a:p>
            <a:pPr algn="l">
              <a:buFont typeface="Wingdings" pitchFamily="2" charset="2"/>
              <a:buNone/>
            </a:pPr>
            <a:r>
              <a:rPr lang="en-US" sz="2800" b="1"/>
              <a:t>A method of partition chromatography using filter paper strips as carrier or inert support.</a:t>
            </a:r>
          </a:p>
          <a:p>
            <a:pPr algn="l">
              <a:buFont typeface="Wingdings" pitchFamily="2" charset="2"/>
              <a:buNone/>
            </a:pPr>
            <a:endParaRPr lang="en-US" sz="2800" b="1"/>
          </a:p>
          <a:p>
            <a:pPr algn="l">
              <a:buFont typeface="Wingdings" pitchFamily="2" charset="2"/>
              <a:buNone/>
            </a:pPr>
            <a:r>
              <a:rPr lang="en-US" sz="2800" b="1"/>
              <a:t>The factor governing separation of mixtures of solutes on filter paper is the </a:t>
            </a:r>
            <a:r>
              <a:rPr lang="en-US" sz="2800" b="1">
                <a:solidFill>
                  <a:srgbClr val="FF3300"/>
                </a:solidFill>
              </a:rPr>
              <a:t>partition between two immiscible phases.</a:t>
            </a:r>
          </a:p>
          <a:p>
            <a:pPr algn="l">
              <a:buFont typeface="Wingdings" pitchFamily="2" charset="2"/>
              <a:buNone/>
            </a:pPr>
            <a:endParaRPr lang="en-US" sz="2800" b="1">
              <a:solidFill>
                <a:srgbClr val="FF3300"/>
              </a:solidFill>
            </a:endParaRPr>
          </a:p>
          <a:p>
            <a:pPr algn="l">
              <a:buFont typeface="Wingdings" pitchFamily="2" charset="2"/>
              <a:buNone/>
            </a:pPr>
            <a:r>
              <a:rPr lang="en-US" sz="2800" b="1"/>
              <a:t>One is usually water adsorbed on cellulose fibres in the paper (stationary phase).</a:t>
            </a:r>
          </a:p>
          <a:p>
            <a:pPr algn="l">
              <a:buFont typeface="Wingdings" pitchFamily="2" charset="2"/>
              <a:buNone/>
            </a:pPr>
            <a:endParaRPr lang="en-US" sz="2800" b="1"/>
          </a:p>
          <a:p>
            <a:pPr algn="l">
              <a:buFont typeface="Wingdings" pitchFamily="2" charset="2"/>
              <a:buNone/>
            </a:pPr>
            <a:r>
              <a:rPr lang="en-US" sz="2800" b="1"/>
              <a:t>The second is the organic solvent flows past the sample on the paper (stationary phase).</a:t>
            </a:r>
          </a:p>
          <a:p>
            <a:pPr algn="l">
              <a:buFont typeface="Wingdings" pitchFamily="2" charset="2"/>
              <a:buNone/>
            </a:pPr>
            <a:endParaRPr lang="en-US" sz="2800" b="1"/>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body" sz="half" idx="1"/>
          </p:nvPr>
        </p:nvSpPr>
        <p:spPr>
          <a:xfrm>
            <a:off x="457200" y="1600200"/>
            <a:ext cx="8147050" cy="3052763"/>
          </a:xfrm>
        </p:spPr>
        <p:txBody>
          <a:bodyPr/>
          <a:lstStyle/>
          <a:p>
            <a:pPr algn="l">
              <a:buFont typeface="Wingdings" pitchFamily="2" charset="2"/>
              <a:buNone/>
            </a:pPr>
            <a:r>
              <a:rPr lang="en-US" sz="2800" b="1"/>
              <a:t>Partition occurs between the mobile phase and the stationary aqueous phase bound by the cellulose.</a:t>
            </a:r>
          </a:p>
          <a:p>
            <a:pPr algn="l">
              <a:buFont typeface="Wingdings" pitchFamily="2" charset="2"/>
              <a:buNone/>
            </a:pPr>
            <a:endParaRPr lang="en-US" sz="2800" b="1"/>
          </a:p>
          <a:p>
            <a:pPr algn="l">
              <a:buFont typeface="Wingdings" pitchFamily="2" charset="2"/>
              <a:buNone/>
            </a:pPr>
            <a:r>
              <a:rPr lang="en-US" sz="2800" b="1"/>
              <a:t>The isolation depends on partition coefficient of the solute.</a:t>
            </a:r>
          </a:p>
          <a:p>
            <a:pPr algn="l">
              <a:buFont typeface="Wingdings" pitchFamily="2" charset="2"/>
              <a:buNone/>
            </a:pPr>
            <a:endParaRPr lang="en-US" sz="2800" b="1"/>
          </a:p>
          <a:p>
            <a:pPr algn="l">
              <a:buFont typeface="Wingdings" pitchFamily="2" charset="2"/>
              <a:buNone/>
            </a:pPr>
            <a:endParaRPr lang="en-US" sz="2800" b="1"/>
          </a:p>
        </p:txBody>
      </p:sp>
      <p:graphicFrame>
        <p:nvGraphicFramePr>
          <p:cNvPr id="93187" name="Object 3"/>
          <p:cNvGraphicFramePr>
            <a:graphicFrameLocks noGrp="1" noChangeAspect="1"/>
          </p:cNvGraphicFramePr>
          <p:nvPr>
            <p:ph sz="half" idx="2"/>
          </p:nvPr>
        </p:nvGraphicFramePr>
        <p:xfrm>
          <a:off x="2700338" y="4768850"/>
          <a:ext cx="4176712" cy="1384300"/>
        </p:xfrm>
        <a:graphic>
          <a:graphicData uri="http://schemas.openxmlformats.org/presentationml/2006/ole">
            <mc:AlternateContent xmlns:mc="http://schemas.openxmlformats.org/markup-compatibility/2006">
              <mc:Choice xmlns:v="urn:schemas-microsoft-com:vml" Requires="v">
                <p:oleObj spid="_x0000_s93189" name="Equation" r:id="rId3" imgW="1155600" imgH="419040" progId="">
                  <p:embed/>
                </p:oleObj>
              </mc:Choice>
              <mc:Fallback>
                <p:oleObj name="Equation" r:id="rId3" imgW="1155600" imgH="41904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4768850"/>
                        <a:ext cx="4176712" cy="1384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2800"/>
              <a:t>Techniques of development with various flow directions</a:t>
            </a:r>
          </a:p>
        </p:txBody>
      </p:sp>
      <p:sp>
        <p:nvSpPr>
          <p:cNvPr id="9421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94215" name="Object 7"/>
          <p:cNvGraphicFramePr>
            <a:graphicFrameLocks noChangeAspect="1"/>
          </p:cNvGraphicFramePr>
          <p:nvPr/>
        </p:nvGraphicFramePr>
        <p:xfrm>
          <a:off x="6156325" y="1844675"/>
          <a:ext cx="2362200" cy="2951163"/>
        </p:xfrm>
        <a:graphic>
          <a:graphicData uri="http://schemas.openxmlformats.org/presentationml/2006/ole">
            <mc:AlternateContent xmlns:mc="http://schemas.openxmlformats.org/markup-compatibility/2006">
              <mc:Choice xmlns:v="urn:schemas-microsoft-com:vml" Requires="v">
                <p:oleObj spid="_x0000_s94226" name="Image" r:id="rId3" imgW="3657600" imgH="4572000" progId="">
                  <p:embed/>
                </p:oleObj>
              </mc:Choice>
              <mc:Fallback>
                <p:oleObj name="Image" r:id="rId3" imgW="3657600" imgH="4572000" progId="">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1844675"/>
                        <a:ext cx="2362200" cy="295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4217" name="Oval 9"/>
          <p:cNvSpPr>
            <a:spLocks noChangeArrowheads="1"/>
          </p:cNvSpPr>
          <p:nvPr/>
        </p:nvSpPr>
        <p:spPr bwMode="auto">
          <a:xfrm>
            <a:off x="5364163" y="1196975"/>
            <a:ext cx="3240087" cy="576263"/>
          </a:xfrm>
          <a:prstGeom prst="ellipse">
            <a:avLst/>
          </a:prstGeom>
          <a:solidFill>
            <a:schemeClr val="accent1"/>
          </a:solidFill>
          <a:ln w="9525">
            <a:solidFill>
              <a:schemeClr val="tx1"/>
            </a:solidFill>
            <a:round/>
            <a:headEnd/>
            <a:tailEnd/>
          </a:ln>
          <a:effectLst/>
        </p:spPr>
        <p:txBody>
          <a:bodyPr wrap="none" anchor="ctr"/>
          <a:lstStyle/>
          <a:p>
            <a:r>
              <a:rPr lang="en-US" sz="2000" b="1"/>
              <a:t>Ascending development</a:t>
            </a:r>
          </a:p>
        </p:txBody>
      </p:sp>
      <p:sp>
        <p:nvSpPr>
          <p:cNvPr id="94219"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94218" name="Object 10"/>
          <p:cNvGraphicFramePr>
            <a:graphicFrameLocks noChangeAspect="1"/>
          </p:cNvGraphicFramePr>
          <p:nvPr/>
        </p:nvGraphicFramePr>
        <p:xfrm>
          <a:off x="179388" y="1989138"/>
          <a:ext cx="5419725" cy="1552575"/>
        </p:xfrm>
        <a:graphic>
          <a:graphicData uri="http://schemas.openxmlformats.org/presentationml/2006/ole">
            <mc:AlternateContent xmlns:mc="http://schemas.openxmlformats.org/markup-compatibility/2006">
              <mc:Choice xmlns:v="urn:schemas-microsoft-com:vml" Requires="v">
                <p:oleObj spid="_x0000_s94227" name="Image" r:id="rId5" imgW="6400800" imgH="1828800" progId="">
                  <p:embed/>
                </p:oleObj>
              </mc:Choice>
              <mc:Fallback>
                <p:oleObj name="Image" r:id="rId5" imgW="6400800" imgH="1828800" progId="">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388" y="1989138"/>
                        <a:ext cx="5419725" cy="155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4220" name="Oval 12"/>
          <p:cNvSpPr>
            <a:spLocks noChangeArrowheads="1"/>
          </p:cNvSpPr>
          <p:nvPr/>
        </p:nvSpPr>
        <p:spPr bwMode="auto">
          <a:xfrm>
            <a:off x="4716463" y="6165850"/>
            <a:ext cx="3313112" cy="438150"/>
          </a:xfrm>
          <a:prstGeom prst="ellipse">
            <a:avLst/>
          </a:prstGeom>
          <a:solidFill>
            <a:schemeClr val="accent1"/>
          </a:solidFill>
          <a:ln w="9525">
            <a:solidFill>
              <a:schemeClr val="tx1"/>
            </a:solidFill>
            <a:round/>
            <a:headEnd/>
            <a:tailEnd/>
          </a:ln>
          <a:effectLst/>
        </p:spPr>
        <p:txBody>
          <a:bodyPr wrap="none" anchor="ctr"/>
          <a:lstStyle/>
          <a:p>
            <a:r>
              <a:rPr lang="en-US" sz="2000" b="1"/>
              <a:t>Descending development</a:t>
            </a:r>
          </a:p>
        </p:txBody>
      </p:sp>
      <p:sp>
        <p:nvSpPr>
          <p:cNvPr id="94221" name="Oval 13"/>
          <p:cNvSpPr>
            <a:spLocks noChangeArrowheads="1"/>
          </p:cNvSpPr>
          <p:nvPr/>
        </p:nvSpPr>
        <p:spPr bwMode="auto">
          <a:xfrm>
            <a:off x="395288" y="1196975"/>
            <a:ext cx="2808287" cy="503238"/>
          </a:xfrm>
          <a:prstGeom prst="ellipse">
            <a:avLst/>
          </a:prstGeom>
          <a:solidFill>
            <a:schemeClr val="accent1"/>
          </a:solidFill>
          <a:ln w="9525">
            <a:solidFill>
              <a:schemeClr val="tx1"/>
            </a:solidFill>
            <a:round/>
            <a:headEnd/>
            <a:tailEnd/>
          </a:ln>
          <a:effectLst/>
        </p:spPr>
        <p:txBody>
          <a:bodyPr wrap="none" anchor="ctr"/>
          <a:lstStyle/>
          <a:p>
            <a:r>
              <a:rPr lang="en-US" sz="2000" b="1"/>
              <a:t>Radial development</a:t>
            </a:r>
          </a:p>
        </p:txBody>
      </p:sp>
      <p:sp>
        <p:nvSpPr>
          <p:cNvPr id="94223"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94222" name="Object 14"/>
          <p:cNvGraphicFramePr>
            <a:graphicFrameLocks noChangeAspect="1"/>
          </p:cNvGraphicFramePr>
          <p:nvPr/>
        </p:nvGraphicFramePr>
        <p:xfrm>
          <a:off x="1258888" y="3860800"/>
          <a:ext cx="2519362" cy="2786063"/>
        </p:xfrm>
        <a:graphic>
          <a:graphicData uri="http://schemas.openxmlformats.org/presentationml/2006/ole">
            <mc:AlternateContent xmlns:mc="http://schemas.openxmlformats.org/markup-compatibility/2006">
              <mc:Choice xmlns:v="urn:schemas-microsoft-com:vml" Requires="v">
                <p:oleObj spid="_x0000_s94228" name="Image" r:id="rId7" imgW="5486400" imgH="4572000" progId="">
                  <p:embed/>
                </p:oleObj>
              </mc:Choice>
              <mc:Fallback>
                <p:oleObj name="Image" r:id="rId7" imgW="5486400" imgH="4572000" progId="">
                  <p:embed/>
                  <p:pic>
                    <p:nvPicPr>
                      <p:cNvPr id="0"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8888" y="3860800"/>
                        <a:ext cx="2519362" cy="2786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pPr>
              <a:defRPr/>
            </a:pPr>
            <a:fld id="{D3D77EB9-D844-4200-9900-C50A2200D3EB}" type="slidenum">
              <a:rPr lang="en-US"/>
              <a:pPr>
                <a:defRPr/>
              </a:pPr>
              <a:t>2</a:t>
            </a:fld>
            <a:endParaRPr lang="en-US"/>
          </a:p>
        </p:txBody>
      </p:sp>
      <p:pic>
        <p:nvPicPr>
          <p:cNvPr id="2051" name="Picture 2" descr="Picture2"/>
          <p:cNvPicPr>
            <a:picLocks noChangeAspect="1" noChangeArrowheads="1"/>
          </p:cNvPicPr>
          <p:nvPr/>
        </p:nvPicPr>
        <p:blipFill>
          <a:blip r:embed="rId2"/>
          <a:srcRect/>
          <a:stretch>
            <a:fillRect/>
          </a:stretch>
        </p:blipFill>
        <p:spPr bwMode="auto">
          <a:xfrm>
            <a:off x="1371600" y="1143000"/>
            <a:ext cx="593725" cy="4813300"/>
          </a:xfrm>
          <a:prstGeom prst="rect">
            <a:avLst/>
          </a:prstGeom>
          <a:noFill/>
          <a:ln w="9525">
            <a:noFill/>
            <a:miter lim="800000"/>
            <a:headEnd/>
            <a:tailEnd/>
          </a:ln>
        </p:spPr>
      </p:pic>
      <p:sp>
        <p:nvSpPr>
          <p:cNvPr id="1699843" name="Rectangle 3" descr="Large confetti"/>
          <p:cNvSpPr>
            <a:spLocks noChangeArrowheads="1"/>
          </p:cNvSpPr>
          <p:nvPr/>
        </p:nvSpPr>
        <p:spPr bwMode="auto">
          <a:xfrm>
            <a:off x="1447800" y="1752600"/>
            <a:ext cx="381000" cy="3352800"/>
          </a:xfrm>
          <a:prstGeom prst="rect">
            <a:avLst/>
          </a:prstGeom>
          <a:pattFill prst="lgConfetti">
            <a:fgClr>
              <a:schemeClr val="accent1"/>
            </a:fgClr>
            <a:bgClr>
              <a:schemeClr val="bg1"/>
            </a:bgClr>
          </a:pattFill>
          <a:ln w="9525">
            <a:solidFill>
              <a:schemeClr val="bg2"/>
            </a:solidFill>
            <a:miter lim="800000"/>
            <a:headEnd/>
            <a:tailEnd/>
          </a:ln>
        </p:spPr>
        <p:txBody>
          <a:bodyPr wrap="none" anchor="ctr"/>
          <a:lstStyle/>
          <a:p>
            <a:endParaRPr lang="en-US"/>
          </a:p>
        </p:txBody>
      </p:sp>
      <p:sp>
        <p:nvSpPr>
          <p:cNvPr id="1699844" name="Rectangle 4"/>
          <p:cNvSpPr>
            <a:spLocks noChangeArrowheads="1"/>
          </p:cNvSpPr>
          <p:nvPr/>
        </p:nvSpPr>
        <p:spPr bwMode="auto">
          <a:xfrm>
            <a:off x="1447800" y="1752600"/>
            <a:ext cx="381000" cy="76200"/>
          </a:xfrm>
          <a:prstGeom prst="rect">
            <a:avLst/>
          </a:prstGeom>
          <a:solidFill>
            <a:srgbClr val="FFCC00"/>
          </a:solidFill>
          <a:ln w="9525">
            <a:solidFill>
              <a:srgbClr val="FFCC00"/>
            </a:solidFill>
            <a:miter lim="800000"/>
            <a:headEnd/>
            <a:tailEnd/>
          </a:ln>
        </p:spPr>
        <p:txBody>
          <a:bodyPr wrap="none" anchor="ctr"/>
          <a:lstStyle/>
          <a:p>
            <a:endParaRPr lang="en-US"/>
          </a:p>
        </p:txBody>
      </p:sp>
      <p:sp>
        <p:nvSpPr>
          <p:cNvPr id="1699845" name="Rectangle 5"/>
          <p:cNvSpPr>
            <a:spLocks noChangeArrowheads="1"/>
          </p:cNvSpPr>
          <p:nvPr/>
        </p:nvSpPr>
        <p:spPr bwMode="auto">
          <a:xfrm>
            <a:off x="1447800" y="1752600"/>
            <a:ext cx="381000" cy="76200"/>
          </a:xfrm>
          <a:prstGeom prst="rect">
            <a:avLst/>
          </a:prstGeom>
          <a:solidFill>
            <a:srgbClr val="FFD72F"/>
          </a:solidFill>
          <a:ln w="9525">
            <a:solidFill>
              <a:srgbClr val="FFD72F"/>
            </a:solidFill>
            <a:miter lim="800000"/>
            <a:headEnd/>
            <a:tailEnd/>
          </a:ln>
        </p:spPr>
        <p:txBody>
          <a:bodyPr wrap="none" anchor="ctr"/>
          <a:lstStyle/>
          <a:p>
            <a:endParaRPr lang="en-US"/>
          </a:p>
        </p:txBody>
      </p:sp>
      <p:sp>
        <p:nvSpPr>
          <p:cNvPr id="1699846" name="Rectangle 6"/>
          <p:cNvSpPr>
            <a:spLocks noChangeArrowheads="1"/>
          </p:cNvSpPr>
          <p:nvPr/>
        </p:nvSpPr>
        <p:spPr bwMode="auto">
          <a:xfrm>
            <a:off x="1447800" y="1752600"/>
            <a:ext cx="381000" cy="76200"/>
          </a:xfrm>
          <a:prstGeom prst="rect">
            <a:avLst/>
          </a:prstGeom>
          <a:solidFill>
            <a:srgbClr val="FFFF99"/>
          </a:solidFill>
          <a:ln w="9525">
            <a:solidFill>
              <a:srgbClr val="FFFF99"/>
            </a:solidFill>
            <a:miter lim="800000"/>
            <a:headEnd/>
            <a:tailEnd/>
          </a:ln>
        </p:spPr>
        <p:txBody>
          <a:bodyPr wrap="none" anchor="ctr"/>
          <a:lstStyle/>
          <a:p>
            <a:endParaRPr lang="en-US"/>
          </a:p>
        </p:txBody>
      </p:sp>
      <p:sp>
        <p:nvSpPr>
          <p:cNvPr id="1699847" name="Rectangle 7"/>
          <p:cNvSpPr>
            <a:spLocks noChangeArrowheads="1"/>
          </p:cNvSpPr>
          <p:nvPr/>
        </p:nvSpPr>
        <p:spPr bwMode="auto">
          <a:xfrm>
            <a:off x="1447800" y="1752600"/>
            <a:ext cx="381000" cy="76200"/>
          </a:xfrm>
          <a:prstGeom prst="rect">
            <a:avLst/>
          </a:prstGeom>
          <a:solidFill>
            <a:srgbClr val="66FF33"/>
          </a:solidFill>
          <a:ln w="9525">
            <a:solidFill>
              <a:srgbClr val="66FF33"/>
            </a:solidFill>
            <a:miter lim="800000"/>
            <a:headEnd/>
            <a:tailEnd/>
          </a:ln>
        </p:spPr>
        <p:txBody>
          <a:bodyPr wrap="none" anchor="ctr"/>
          <a:lstStyle/>
          <a:p>
            <a:endParaRPr lang="en-US"/>
          </a:p>
        </p:txBody>
      </p:sp>
      <p:sp>
        <p:nvSpPr>
          <p:cNvPr id="1699848" name="Rectangle 8"/>
          <p:cNvSpPr>
            <a:spLocks noChangeArrowheads="1"/>
          </p:cNvSpPr>
          <p:nvPr/>
        </p:nvSpPr>
        <p:spPr bwMode="auto">
          <a:xfrm>
            <a:off x="1447800" y="1752600"/>
            <a:ext cx="381000" cy="76200"/>
          </a:xfrm>
          <a:prstGeom prst="rect">
            <a:avLst/>
          </a:prstGeom>
          <a:solidFill>
            <a:srgbClr val="09774D"/>
          </a:solidFill>
          <a:ln w="28575">
            <a:solidFill>
              <a:srgbClr val="008000"/>
            </a:solidFill>
            <a:miter lim="800000"/>
            <a:headEnd/>
            <a:tailEnd/>
          </a:ln>
        </p:spPr>
        <p:txBody>
          <a:bodyPr wrap="none" anchor="ctr"/>
          <a:lstStyle/>
          <a:p>
            <a:endParaRPr lang="en-US"/>
          </a:p>
        </p:txBody>
      </p:sp>
      <p:pic>
        <p:nvPicPr>
          <p:cNvPr id="1699849" name="Picture 9" descr="Picture4"/>
          <p:cNvPicPr>
            <a:picLocks noChangeAspect="1" noChangeArrowheads="1"/>
          </p:cNvPicPr>
          <p:nvPr/>
        </p:nvPicPr>
        <p:blipFill>
          <a:blip r:embed="rId3"/>
          <a:srcRect l="7353" t="23517" r="26465" b="8546"/>
          <a:stretch>
            <a:fillRect/>
          </a:stretch>
        </p:blipFill>
        <p:spPr bwMode="auto">
          <a:xfrm rot="1261065">
            <a:off x="1981200" y="-609600"/>
            <a:ext cx="2743200" cy="1981200"/>
          </a:xfrm>
          <a:prstGeom prst="rect">
            <a:avLst/>
          </a:prstGeom>
          <a:noFill/>
          <a:ln w="9525">
            <a:noFill/>
            <a:miter lim="800000"/>
            <a:headEnd/>
            <a:tailEnd/>
          </a:ln>
        </p:spPr>
      </p:pic>
      <p:sp>
        <p:nvSpPr>
          <p:cNvPr id="1699850" name="Freeform 10"/>
          <p:cNvSpPr>
            <a:spLocks/>
          </p:cNvSpPr>
          <p:nvPr/>
        </p:nvSpPr>
        <p:spPr bwMode="auto">
          <a:xfrm>
            <a:off x="1676400" y="838200"/>
            <a:ext cx="133350" cy="209550"/>
          </a:xfrm>
          <a:custGeom>
            <a:avLst/>
            <a:gdLst>
              <a:gd name="T0" fmla="*/ 2147483647 w 264"/>
              <a:gd name="T1" fmla="*/ 2147483647 h 424"/>
              <a:gd name="T2" fmla="*/ 2147483647 w 264"/>
              <a:gd name="T3" fmla="*/ 2147483647 h 424"/>
              <a:gd name="T4" fmla="*/ 2147483647 w 264"/>
              <a:gd name="T5" fmla="*/ 2147483647 h 424"/>
              <a:gd name="T6" fmla="*/ 2147483647 w 264"/>
              <a:gd name="T7" fmla="*/ 2147483647 h 424"/>
              <a:gd name="T8" fmla="*/ 2147483647 w 264"/>
              <a:gd name="T9" fmla="*/ 2147483647 h 424"/>
              <a:gd name="T10" fmla="*/ 2147483647 w 264"/>
              <a:gd name="T11" fmla="*/ 2147483647 h 424"/>
              <a:gd name="T12" fmla="*/ 0 60000 65536"/>
              <a:gd name="T13" fmla="*/ 0 60000 65536"/>
              <a:gd name="T14" fmla="*/ 0 60000 65536"/>
              <a:gd name="T15" fmla="*/ 0 60000 65536"/>
              <a:gd name="T16" fmla="*/ 0 60000 65536"/>
              <a:gd name="T17" fmla="*/ 0 60000 65536"/>
              <a:gd name="T18" fmla="*/ 0 w 264"/>
              <a:gd name="T19" fmla="*/ 0 h 424"/>
              <a:gd name="T20" fmla="*/ 264 w 264"/>
              <a:gd name="T21" fmla="*/ 424 h 424"/>
            </a:gdLst>
            <a:ahLst/>
            <a:cxnLst>
              <a:cxn ang="T12">
                <a:pos x="T0" y="T1"/>
              </a:cxn>
              <a:cxn ang="T13">
                <a:pos x="T2" y="T3"/>
              </a:cxn>
              <a:cxn ang="T14">
                <a:pos x="T4" y="T5"/>
              </a:cxn>
              <a:cxn ang="T15">
                <a:pos x="T6" y="T7"/>
              </a:cxn>
              <a:cxn ang="T16">
                <a:pos x="T8" y="T9"/>
              </a:cxn>
              <a:cxn ang="T17">
                <a:pos x="T10" y="T11"/>
              </a:cxn>
            </a:cxnLst>
            <a:rect l="T18" t="T19" r="T20" b="T21"/>
            <a:pathLst>
              <a:path w="264" h="424">
                <a:moveTo>
                  <a:pt x="152" y="24"/>
                </a:moveTo>
                <a:cubicBezTo>
                  <a:pt x="120" y="48"/>
                  <a:pt x="16" y="200"/>
                  <a:pt x="8" y="264"/>
                </a:cubicBezTo>
                <a:cubicBezTo>
                  <a:pt x="0" y="328"/>
                  <a:pt x="64" y="392"/>
                  <a:pt x="104" y="408"/>
                </a:cubicBezTo>
                <a:cubicBezTo>
                  <a:pt x="144" y="424"/>
                  <a:pt x="232" y="408"/>
                  <a:pt x="248" y="360"/>
                </a:cubicBezTo>
                <a:cubicBezTo>
                  <a:pt x="264" y="312"/>
                  <a:pt x="216" y="176"/>
                  <a:pt x="200" y="120"/>
                </a:cubicBezTo>
                <a:cubicBezTo>
                  <a:pt x="184" y="64"/>
                  <a:pt x="184" y="0"/>
                  <a:pt x="152" y="24"/>
                </a:cubicBezTo>
                <a:close/>
              </a:path>
            </a:pathLst>
          </a:custGeom>
          <a:solidFill>
            <a:schemeClr val="accent1"/>
          </a:solidFill>
          <a:ln w="9525">
            <a:solidFill>
              <a:schemeClr val="tx1"/>
            </a:solidFill>
            <a:round/>
            <a:headEnd/>
            <a:tailEnd/>
          </a:ln>
        </p:spPr>
        <p:txBody>
          <a:bodyPr/>
          <a:lstStyle/>
          <a:p>
            <a:endParaRPr lang="en-US"/>
          </a:p>
        </p:txBody>
      </p:sp>
      <p:sp>
        <p:nvSpPr>
          <p:cNvPr id="1699851" name="Freeform 11"/>
          <p:cNvSpPr>
            <a:spLocks/>
          </p:cNvSpPr>
          <p:nvPr/>
        </p:nvSpPr>
        <p:spPr bwMode="auto">
          <a:xfrm>
            <a:off x="1447800" y="1676400"/>
            <a:ext cx="381000" cy="223838"/>
          </a:xfrm>
          <a:custGeom>
            <a:avLst/>
            <a:gdLst>
              <a:gd name="T0" fmla="*/ 0 w 245"/>
              <a:gd name="T1" fmla="*/ 2147483647 h 141"/>
              <a:gd name="T2" fmla="*/ 2147483647 w 245"/>
              <a:gd name="T3" fmla="*/ 2147483647 h 141"/>
              <a:gd name="T4" fmla="*/ 2147483647 w 245"/>
              <a:gd name="T5" fmla="*/ 2147483647 h 141"/>
              <a:gd name="T6" fmla="*/ 2147483647 w 245"/>
              <a:gd name="T7" fmla="*/ 2147483647 h 141"/>
              <a:gd name="T8" fmla="*/ 2147483647 w 245"/>
              <a:gd name="T9" fmla="*/ 2147483647 h 141"/>
              <a:gd name="T10" fmla="*/ 2147483647 w 245"/>
              <a:gd name="T11" fmla="*/ 2147483647 h 141"/>
              <a:gd name="T12" fmla="*/ 2147483647 w 245"/>
              <a:gd name="T13" fmla="*/ 2147483647 h 141"/>
              <a:gd name="T14" fmla="*/ 2147483647 w 245"/>
              <a:gd name="T15" fmla="*/ 2147483647 h 141"/>
              <a:gd name="T16" fmla="*/ 2147483647 w 245"/>
              <a:gd name="T17" fmla="*/ 2147483647 h 141"/>
              <a:gd name="T18" fmla="*/ 2147483647 w 245"/>
              <a:gd name="T19" fmla="*/ 2147483647 h 141"/>
              <a:gd name="T20" fmla="*/ 2147483647 w 245"/>
              <a:gd name="T21" fmla="*/ 2147483647 h 141"/>
              <a:gd name="T22" fmla="*/ 2147483647 w 245"/>
              <a:gd name="T23" fmla="*/ 2147483647 h 141"/>
              <a:gd name="T24" fmla="*/ 2147483647 w 245"/>
              <a:gd name="T25" fmla="*/ 2147483647 h 141"/>
              <a:gd name="T26" fmla="*/ 0 w 245"/>
              <a:gd name="T27" fmla="*/ 2147483647 h 141"/>
              <a:gd name="T28" fmla="*/ 2147483647 w 245"/>
              <a:gd name="T29" fmla="*/ 2147483647 h 141"/>
              <a:gd name="T30" fmla="*/ 0 w 245"/>
              <a:gd name="T31" fmla="*/ 2147483647 h 1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5"/>
              <a:gd name="T49" fmla="*/ 0 h 141"/>
              <a:gd name="T50" fmla="*/ 245 w 245"/>
              <a:gd name="T51" fmla="*/ 141 h 1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5" h="141">
                <a:moveTo>
                  <a:pt x="0" y="27"/>
                </a:moveTo>
                <a:cubicBezTo>
                  <a:pt x="28" y="13"/>
                  <a:pt x="41" y="0"/>
                  <a:pt x="78" y="27"/>
                </a:cubicBezTo>
                <a:cubicBezTo>
                  <a:pt x="88" y="34"/>
                  <a:pt x="78" y="59"/>
                  <a:pt x="90" y="63"/>
                </a:cubicBezTo>
                <a:cubicBezTo>
                  <a:pt x="96" y="65"/>
                  <a:pt x="102" y="67"/>
                  <a:pt x="108" y="69"/>
                </a:cubicBezTo>
                <a:cubicBezTo>
                  <a:pt x="127" y="50"/>
                  <a:pt x="146" y="44"/>
                  <a:pt x="168" y="27"/>
                </a:cubicBezTo>
                <a:cubicBezTo>
                  <a:pt x="179" y="59"/>
                  <a:pt x="165" y="39"/>
                  <a:pt x="192" y="39"/>
                </a:cubicBezTo>
                <a:cubicBezTo>
                  <a:pt x="204" y="39"/>
                  <a:pt x="216" y="43"/>
                  <a:pt x="228" y="45"/>
                </a:cubicBezTo>
                <a:cubicBezTo>
                  <a:pt x="244" y="92"/>
                  <a:pt x="245" y="99"/>
                  <a:pt x="192" y="117"/>
                </a:cubicBezTo>
                <a:cubicBezTo>
                  <a:pt x="161" y="107"/>
                  <a:pt x="170" y="123"/>
                  <a:pt x="144" y="141"/>
                </a:cubicBezTo>
                <a:cubicBezTo>
                  <a:pt x="104" y="114"/>
                  <a:pt x="91" y="116"/>
                  <a:pt x="36" y="111"/>
                </a:cubicBezTo>
                <a:cubicBezTo>
                  <a:pt x="38" y="99"/>
                  <a:pt x="37" y="86"/>
                  <a:pt x="42" y="75"/>
                </a:cubicBezTo>
                <a:cubicBezTo>
                  <a:pt x="45" y="69"/>
                  <a:pt x="60" y="70"/>
                  <a:pt x="60" y="63"/>
                </a:cubicBezTo>
                <a:cubicBezTo>
                  <a:pt x="60" y="57"/>
                  <a:pt x="48" y="58"/>
                  <a:pt x="42" y="57"/>
                </a:cubicBezTo>
                <a:cubicBezTo>
                  <a:pt x="28" y="54"/>
                  <a:pt x="14" y="53"/>
                  <a:pt x="0" y="51"/>
                </a:cubicBezTo>
                <a:cubicBezTo>
                  <a:pt x="2" y="45"/>
                  <a:pt x="2" y="37"/>
                  <a:pt x="6" y="33"/>
                </a:cubicBezTo>
                <a:cubicBezTo>
                  <a:pt x="15" y="24"/>
                  <a:pt x="52" y="27"/>
                  <a:pt x="0" y="27"/>
                </a:cubicBezTo>
                <a:close/>
              </a:path>
            </a:pathLst>
          </a:custGeom>
          <a:solidFill>
            <a:srgbClr val="008000"/>
          </a:solidFill>
          <a:ln w="9525">
            <a:solidFill>
              <a:srgbClr val="008000"/>
            </a:solidFill>
            <a:round/>
            <a:headEnd/>
            <a:tailEnd/>
          </a:ln>
        </p:spPr>
        <p:txBody>
          <a:bodyPr/>
          <a:lstStyle/>
          <a:p>
            <a:endParaRPr lang="en-US"/>
          </a:p>
        </p:txBody>
      </p:sp>
      <p:pic>
        <p:nvPicPr>
          <p:cNvPr id="1699852" name="Picture 12" descr="Picture2"/>
          <p:cNvPicPr>
            <a:picLocks noChangeAspect="1" noChangeArrowheads="1"/>
          </p:cNvPicPr>
          <p:nvPr/>
        </p:nvPicPr>
        <p:blipFill>
          <a:blip r:embed="rId2"/>
          <a:srcRect b="83835"/>
          <a:stretch>
            <a:fillRect/>
          </a:stretch>
        </p:blipFill>
        <p:spPr bwMode="auto">
          <a:xfrm>
            <a:off x="1371600" y="1143000"/>
            <a:ext cx="533400" cy="762000"/>
          </a:xfrm>
          <a:prstGeom prst="rect">
            <a:avLst/>
          </a:prstGeom>
          <a:solidFill>
            <a:schemeClr val="accent2"/>
          </a:solidFill>
          <a:ln w="9525">
            <a:noFill/>
            <a:miter lim="800000"/>
            <a:headEnd/>
            <a:tailEnd/>
          </a:ln>
        </p:spPr>
      </p:pic>
      <p:sp>
        <p:nvSpPr>
          <p:cNvPr id="1699853" name="Freeform 13"/>
          <p:cNvSpPr>
            <a:spLocks/>
          </p:cNvSpPr>
          <p:nvPr/>
        </p:nvSpPr>
        <p:spPr bwMode="auto">
          <a:xfrm>
            <a:off x="1543050" y="5943600"/>
            <a:ext cx="133350" cy="209550"/>
          </a:xfrm>
          <a:custGeom>
            <a:avLst/>
            <a:gdLst>
              <a:gd name="T0" fmla="*/ 2147483647 w 264"/>
              <a:gd name="T1" fmla="*/ 2147483647 h 424"/>
              <a:gd name="T2" fmla="*/ 2147483647 w 264"/>
              <a:gd name="T3" fmla="*/ 2147483647 h 424"/>
              <a:gd name="T4" fmla="*/ 2147483647 w 264"/>
              <a:gd name="T5" fmla="*/ 2147483647 h 424"/>
              <a:gd name="T6" fmla="*/ 2147483647 w 264"/>
              <a:gd name="T7" fmla="*/ 2147483647 h 424"/>
              <a:gd name="T8" fmla="*/ 2147483647 w 264"/>
              <a:gd name="T9" fmla="*/ 2147483647 h 424"/>
              <a:gd name="T10" fmla="*/ 2147483647 w 264"/>
              <a:gd name="T11" fmla="*/ 2147483647 h 424"/>
              <a:gd name="T12" fmla="*/ 0 60000 65536"/>
              <a:gd name="T13" fmla="*/ 0 60000 65536"/>
              <a:gd name="T14" fmla="*/ 0 60000 65536"/>
              <a:gd name="T15" fmla="*/ 0 60000 65536"/>
              <a:gd name="T16" fmla="*/ 0 60000 65536"/>
              <a:gd name="T17" fmla="*/ 0 60000 65536"/>
              <a:gd name="T18" fmla="*/ 0 w 264"/>
              <a:gd name="T19" fmla="*/ 0 h 424"/>
              <a:gd name="T20" fmla="*/ 264 w 264"/>
              <a:gd name="T21" fmla="*/ 424 h 424"/>
            </a:gdLst>
            <a:ahLst/>
            <a:cxnLst>
              <a:cxn ang="T12">
                <a:pos x="T0" y="T1"/>
              </a:cxn>
              <a:cxn ang="T13">
                <a:pos x="T2" y="T3"/>
              </a:cxn>
              <a:cxn ang="T14">
                <a:pos x="T4" y="T5"/>
              </a:cxn>
              <a:cxn ang="T15">
                <a:pos x="T6" y="T7"/>
              </a:cxn>
              <a:cxn ang="T16">
                <a:pos x="T8" y="T9"/>
              </a:cxn>
              <a:cxn ang="T17">
                <a:pos x="T10" y="T11"/>
              </a:cxn>
            </a:cxnLst>
            <a:rect l="T18" t="T19" r="T20" b="T21"/>
            <a:pathLst>
              <a:path w="264" h="424">
                <a:moveTo>
                  <a:pt x="152" y="24"/>
                </a:moveTo>
                <a:cubicBezTo>
                  <a:pt x="120" y="48"/>
                  <a:pt x="16" y="200"/>
                  <a:pt x="8" y="264"/>
                </a:cubicBezTo>
                <a:cubicBezTo>
                  <a:pt x="0" y="328"/>
                  <a:pt x="64" y="392"/>
                  <a:pt x="104" y="408"/>
                </a:cubicBezTo>
                <a:cubicBezTo>
                  <a:pt x="144" y="424"/>
                  <a:pt x="232" y="408"/>
                  <a:pt x="248" y="360"/>
                </a:cubicBezTo>
                <a:cubicBezTo>
                  <a:pt x="264" y="312"/>
                  <a:pt x="216" y="176"/>
                  <a:pt x="200" y="120"/>
                </a:cubicBezTo>
                <a:cubicBezTo>
                  <a:pt x="184" y="64"/>
                  <a:pt x="184" y="0"/>
                  <a:pt x="152" y="24"/>
                </a:cubicBezTo>
                <a:close/>
              </a:path>
            </a:pathLst>
          </a:custGeom>
          <a:solidFill>
            <a:schemeClr val="accent1"/>
          </a:solidFill>
          <a:ln w="9525">
            <a:solidFill>
              <a:schemeClr val="tx1"/>
            </a:solidFill>
            <a:round/>
            <a:headEnd/>
            <a:tailEnd/>
          </a:ln>
        </p:spPr>
        <p:txBody>
          <a:bodyPr/>
          <a:lstStyle/>
          <a:p>
            <a:endParaRPr lang="en-US"/>
          </a:p>
        </p:txBody>
      </p:sp>
      <p:pic>
        <p:nvPicPr>
          <p:cNvPr id="17" name="Picture 4" descr="03_28_1"/>
          <p:cNvPicPr>
            <a:picLocks noChangeAspect="1" noChangeArrowheads="1"/>
          </p:cNvPicPr>
          <p:nvPr/>
        </p:nvPicPr>
        <p:blipFill>
          <a:blip r:embed="rId4"/>
          <a:srcRect/>
          <a:stretch>
            <a:fillRect/>
          </a:stretch>
        </p:blipFill>
        <p:spPr>
          <a:xfrm>
            <a:off x="3857620" y="4786322"/>
            <a:ext cx="1787331" cy="2071678"/>
          </a:xfrm>
          <a:prstGeom prst="rect">
            <a:avLst/>
          </a:prstGeom>
          <a:noFill/>
          <a:ln/>
        </p:spPr>
      </p:pic>
      <p:sp>
        <p:nvSpPr>
          <p:cNvPr id="18" name="Rectangle 3"/>
          <p:cNvSpPr txBox="1">
            <a:spLocks noChangeArrowheads="1"/>
          </p:cNvSpPr>
          <p:nvPr/>
        </p:nvSpPr>
        <p:spPr>
          <a:xfrm>
            <a:off x="2071670" y="1285860"/>
            <a:ext cx="7072330" cy="3714776"/>
          </a:xfrm>
          <a:prstGeom prst="rect">
            <a:avLst/>
          </a:prstGeom>
        </p:spPr>
        <p:txBody>
          <a:bodyPr/>
          <a:lstStyle/>
          <a:p>
            <a:pPr marL="342900" marR="0" lvl="0" indent="-342900" algn="l" defTabSz="914400" rtl="1" eaLnBrk="1" fontAlgn="base" latinLnBrk="0" hangingPunct="1">
              <a:lnSpc>
                <a:spcPct val="150000"/>
              </a:lnSpc>
              <a:spcBef>
                <a:spcPct val="20000"/>
              </a:spcBef>
              <a:spcAft>
                <a:spcPct val="0"/>
              </a:spcAft>
              <a:buClr>
                <a:schemeClr val="hlink"/>
              </a:buClr>
              <a:buSzPct val="60000"/>
              <a:buFont typeface="Wingdings" pitchFamily="2" charset="2"/>
              <a:buNone/>
              <a:tabLst/>
              <a:defRPr/>
            </a:pP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ea typeface="+mn-ea"/>
                <a:cs typeface="+mn-cs"/>
              </a:rPr>
              <a:t>Mikhail </a:t>
            </a:r>
            <a:r>
              <a:rPr kumimoji="0" lang="en-US" sz="1600" b="1" i="0" u="none" strike="noStrike" kern="0" cap="none" spc="300" normalizeH="0" baseline="0" noProof="0" dirty="0" err="1" smtClean="0">
                <a:ln>
                  <a:noFill/>
                </a:ln>
                <a:solidFill>
                  <a:schemeClr val="tx1"/>
                </a:solidFill>
                <a:effectLst>
                  <a:outerShdw blurRad="38100" dist="38100" dir="2700000" algn="tl">
                    <a:srgbClr val="C0C0C0"/>
                  </a:outerShdw>
                </a:effectLst>
                <a:uLnTx/>
                <a:uFillTx/>
                <a:latin typeface="+mj-lt"/>
                <a:ea typeface="+mn-ea"/>
                <a:cs typeface="+mn-cs"/>
              </a:rPr>
              <a:t>Tswett</a:t>
            </a: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ea typeface="+mn-ea"/>
                <a:cs typeface="+mn-cs"/>
              </a:rPr>
              <a:t>, Russian, 1872-1919 (Botanist)</a:t>
            </a:r>
          </a:p>
          <a:p>
            <a:pPr marL="742950" marR="0" lvl="1" indent="-285750" algn="l" defTabSz="914400" rtl="1" eaLnBrk="1" fontAlgn="base" latinLnBrk="0" hangingPunct="1">
              <a:lnSpc>
                <a:spcPct val="150000"/>
              </a:lnSpc>
              <a:spcBef>
                <a:spcPct val="20000"/>
              </a:spcBef>
              <a:spcAft>
                <a:spcPct val="0"/>
              </a:spcAft>
              <a:buClr>
                <a:schemeClr val="tx2"/>
              </a:buClr>
              <a:buSzPct val="60000"/>
              <a:buFont typeface="Wingdings" pitchFamily="2" charset="2"/>
              <a:buNone/>
              <a:tabLst/>
              <a:defRPr/>
            </a:pP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cs typeface="+mn-cs"/>
              </a:rPr>
              <a:t>In 1906 </a:t>
            </a:r>
            <a:r>
              <a:rPr kumimoji="0" lang="en-US" sz="1600" b="1" i="0" u="none" strike="noStrike" kern="0" cap="none" spc="300" normalizeH="0" baseline="0" noProof="0" dirty="0" err="1" smtClean="0">
                <a:ln>
                  <a:noFill/>
                </a:ln>
                <a:solidFill>
                  <a:schemeClr val="tx1"/>
                </a:solidFill>
                <a:effectLst>
                  <a:outerShdw blurRad="38100" dist="38100" dir="2700000" algn="tl">
                    <a:srgbClr val="C0C0C0"/>
                  </a:outerShdw>
                </a:effectLst>
                <a:uLnTx/>
                <a:uFillTx/>
                <a:latin typeface="+mj-lt"/>
                <a:cs typeface="+mn-cs"/>
              </a:rPr>
              <a:t>Tswett</a:t>
            </a: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cs typeface="+mn-cs"/>
              </a:rPr>
              <a:t> used chromatography to separate plant pigments</a:t>
            </a:r>
          </a:p>
          <a:p>
            <a:pPr marL="742950" marR="0" lvl="1" indent="-285750" algn="l" defTabSz="914400" rtl="1" eaLnBrk="1" fontAlgn="base" latinLnBrk="0" hangingPunct="1">
              <a:lnSpc>
                <a:spcPct val="150000"/>
              </a:lnSpc>
              <a:spcBef>
                <a:spcPct val="20000"/>
              </a:spcBef>
              <a:spcAft>
                <a:spcPct val="0"/>
              </a:spcAft>
              <a:buClr>
                <a:schemeClr val="tx2"/>
              </a:buClr>
              <a:buSzPct val="60000"/>
              <a:buFont typeface="Wingdings" pitchFamily="2" charset="2"/>
              <a:buNone/>
              <a:tabLst/>
              <a:defRPr/>
            </a:pP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cs typeface="+mn-cs"/>
              </a:rPr>
              <a:t>He called the new technique chromatography because the result of the analysis was 'written in color' along the length of the adsorbent column</a:t>
            </a:r>
          </a:p>
          <a:p>
            <a:pPr marL="1143000" marR="0" lvl="2" indent="-228600" algn="l" defTabSz="914400" rtl="1" eaLnBrk="1" fontAlgn="base" latinLnBrk="0" hangingPunct="1">
              <a:lnSpc>
                <a:spcPct val="150000"/>
              </a:lnSpc>
              <a:spcBef>
                <a:spcPct val="20000"/>
              </a:spcBef>
              <a:spcAft>
                <a:spcPct val="0"/>
              </a:spcAft>
              <a:buClr>
                <a:schemeClr val="folHlink"/>
              </a:buClr>
              <a:buSzPct val="60000"/>
              <a:buFont typeface="Wingdings" pitchFamily="2" charset="2"/>
              <a:buNone/>
              <a:tabLst/>
              <a:defRPr/>
            </a:pPr>
            <a:r>
              <a:rPr kumimoji="0" lang="en-US" sz="1600" b="1" i="0" u="none" strike="noStrike" kern="0" cap="none" spc="300" normalizeH="0" baseline="0" noProof="0" dirty="0" smtClean="0">
                <a:ln>
                  <a:noFill/>
                </a:ln>
                <a:solidFill>
                  <a:schemeClr val="tx1"/>
                </a:solidFill>
                <a:effectLst>
                  <a:outerShdw blurRad="38100" dist="38100" dir="2700000" algn="tl">
                    <a:srgbClr val="C0C0C0"/>
                  </a:outerShdw>
                </a:effectLst>
                <a:uLnTx/>
                <a:uFillTx/>
                <a:latin typeface="+mj-lt"/>
                <a:cs typeface="+mn-cs"/>
              </a:rPr>
              <a:t>Chroma means “color” and graphein means to “write”</a:t>
            </a:r>
          </a:p>
          <a:p>
            <a:pPr marL="742950" marR="0" lvl="1" indent="-285750" algn="l" defTabSz="914400" rtl="1" eaLnBrk="1" fontAlgn="base" latinLnBrk="0" hangingPunct="1">
              <a:lnSpc>
                <a:spcPct val="150000"/>
              </a:lnSpc>
              <a:spcBef>
                <a:spcPct val="20000"/>
              </a:spcBef>
              <a:spcAft>
                <a:spcPct val="0"/>
              </a:spcAft>
              <a:buClr>
                <a:schemeClr val="tx2"/>
              </a:buClr>
              <a:buSzPct val="60000"/>
              <a:buFont typeface="Wingdings" pitchFamily="2" charset="2"/>
              <a:buNone/>
              <a:tabLst/>
              <a:defRPr/>
            </a:pPr>
            <a:endParaRPr kumimoji="0" lang="en-US" sz="1600" b="0" i="0" u="none" strike="noStrike" kern="0" cap="none" spc="300" normalizeH="0" baseline="0" noProof="0" dirty="0">
              <a:ln>
                <a:noFill/>
              </a:ln>
              <a:solidFill>
                <a:schemeClr val="tx1"/>
              </a:solidFill>
              <a:effectLst>
                <a:outerShdw blurRad="38100" dist="38100" dir="2700000" algn="tl">
                  <a:srgbClr val="C0C0C0"/>
                </a:outerShdw>
              </a:effectLst>
              <a:uLnTx/>
              <a:uFillTx/>
              <a:latin typeface="+mj-lt"/>
              <a:cs typeface="+mn-cs"/>
            </a:endParaRPr>
          </a:p>
        </p:txBody>
      </p:sp>
      <p:sp>
        <p:nvSpPr>
          <p:cNvPr id="19" name="Rectangle 2"/>
          <p:cNvSpPr txBox="1">
            <a:spLocks noChangeArrowheads="1"/>
          </p:cNvSpPr>
          <p:nvPr/>
        </p:nvSpPr>
        <p:spPr>
          <a:xfrm>
            <a:off x="3071802" y="642918"/>
            <a:ext cx="3500462" cy="571480"/>
          </a:xfrm>
          <a:prstGeom prst="rect">
            <a:avLst/>
          </a:prstGeom>
        </p:spPr>
        <p: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3200" b="1" i="0" u="none" strike="noStrike" kern="0" cap="none" spc="30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History</a:t>
            </a:r>
            <a:endParaRPr kumimoji="0" lang="en-US" sz="3200" b="1" i="0" u="none" strike="noStrike" kern="0" cap="none" spc="30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99843"/>
                                        </p:tgtEl>
                                        <p:attrNameLst>
                                          <p:attrName>style.visibility</p:attrName>
                                        </p:attrNameLst>
                                      </p:cBhvr>
                                      <p:to>
                                        <p:strVal val="visible"/>
                                      </p:to>
                                    </p:set>
                                    <p:animEffect transition="in" filter="dissolve">
                                      <p:cBhvr>
                                        <p:cTn id="7" dur="2000"/>
                                        <p:tgtEl>
                                          <p:spTgt spid="1699843"/>
                                        </p:tgtEl>
                                      </p:cBhvr>
                                    </p:animEffect>
                                  </p:childTnLst>
                                </p:cTn>
                              </p:par>
                              <p:par>
                                <p:cTn id="8" presetID="1" presetClass="exit" presetSubtype="0" fill="hold" nodeType="withEffect">
                                  <p:stCondLst>
                                    <p:cond delay="0"/>
                                  </p:stCondLst>
                                  <p:childTnLst>
                                    <p:set>
                                      <p:cBhvr>
                                        <p:cTn id="9" dur="1" fill="hold">
                                          <p:stCondLst>
                                            <p:cond delay="0"/>
                                          </p:stCondLst>
                                        </p:cTn>
                                        <p:tgtEl>
                                          <p:spTgt spid="1699852"/>
                                        </p:tgtEl>
                                        <p:attrNameLst>
                                          <p:attrName>style.visibility</p:attrName>
                                        </p:attrNameLst>
                                      </p:cBhvr>
                                      <p:to>
                                        <p:strVal val="hidden"/>
                                      </p:to>
                                    </p:set>
                                  </p:childTnLst>
                                </p:cTn>
                              </p:par>
                              <p:par>
                                <p:cTn id="10" presetID="1" presetClass="entr" presetSubtype="0" fill="hold" grpId="0" nodeType="withEffect">
                                  <p:stCondLst>
                                    <p:cond delay="0"/>
                                  </p:stCondLst>
                                  <p:childTnLst>
                                    <p:set>
                                      <p:cBhvr>
                                        <p:cTn id="11" dur="1" fill="hold">
                                          <p:stCondLst>
                                            <p:cond delay="0"/>
                                          </p:stCondLst>
                                        </p:cTn>
                                        <p:tgtEl>
                                          <p:spTgt spid="169985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699849"/>
                                        </p:tgtEl>
                                        <p:attrNameLst>
                                          <p:attrName>style.visibility</p:attrName>
                                        </p:attrNameLst>
                                      </p:cBhvr>
                                      <p:to>
                                        <p:strVal val="visible"/>
                                      </p:to>
                                    </p:set>
                                  </p:childTnLst>
                                </p:cTn>
                              </p:par>
                              <p:par>
                                <p:cTn id="14" presetID="53" presetClass="entr" presetSubtype="0" repeatCount="indefinite" fill="hold" grpId="0" nodeType="withEffect">
                                  <p:stCondLst>
                                    <p:cond delay="0"/>
                                  </p:stCondLst>
                                  <p:childTnLst>
                                    <p:set>
                                      <p:cBhvr>
                                        <p:cTn id="15" dur="1" fill="hold">
                                          <p:stCondLst>
                                            <p:cond delay="0"/>
                                          </p:stCondLst>
                                        </p:cTn>
                                        <p:tgtEl>
                                          <p:spTgt spid="1699850"/>
                                        </p:tgtEl>
                                        <p:attrNameLst>
                                          <p:attrName>style.visibility</p:attrName>
                                        </p:attrNameLst>
                                      </p:cBhvr>
                                      <p:to>
                                        <p:strVal val="visible"/>
                                      </p:to>
                                    </p:set>
                                    <p:anim calcmode="lin" valueType="num">
                                      <p:cBhvr>
                                        <p:cTn id="16" dur="2000" fill="hold"/>
                                        <p:tgtEl>
                                          <p:spTgt spid="1699850"/>
                                        </p:tgtEl>
                                        <p:attrNameLst>
                                          <p:attrName>ppt_w</p:attrName>
                                        </p:attrNameLst>
                                      </p:cBhvr>
                                      <p:tavLst>
                                        <p:tav tm="0">
                                          <p:val>
                                            <p:fltVal val="0"/>
                                          </p:val>
                                        </p:tav>
                                        <p:tav tm="100000">
                                          <p:val>
                                            <p:strVal val="#ppt_w"/>
                                          </p:val>
                                        </p:tav>
                                      </p:tavLst>
                                    </p:anim>
                                    <p:anim calcmode="lin" valueType="num">
                                      <p:cBhvr>
                                        <p:cTn id="17" dur="2000" fill="hold"/>
                                        <p:tgtEl>
                                          <p:spTgt spid="1699850"/>
                                        </p:tgtEl>
                                        <p:attrNameLst>
                                          <p:attrName>ppt_h</p:attrName>
                                        </p:attrNameLst>
                                      </p:cBhvr>
                                      <p:tavLst>
                                        <p:tav tm="0">
                                          <p:val>
                                            <p:fltVal val="0"/>
                                          </p:val>
                                        </p:tav>
                                        <p:tav tm="100000">
                                          <p:val>
                                            <p:strVal val="#ppt_h"/>
                                          </p:val>
                                        </p:tav>
                                      </p:tavLst>
                                    </p:anim>
                                    <p:animEffect transition="in" filter="fade">
                                      <p:cBhvr>
                                        <p:cTn id="18" dur="2000"/>
                                        <p:tgtEl>
                                          <p:spTgt spid="1699850"/>
                                        </p:tgtEl>
                                      </p:cBhvr>
                                    </p:animEffect>
                                  </p:childTnLst>
                                </p:cTn>
                              </p:par>
                              <p:par>
                                <p:cTn id="19" presetID="53" presetClass="entr" presetSubtype="0" repeatCount="indefinite" fill="hold" grpId="0" nodeType="withEffect">
                                  <p:stCondLst>
                                    <p:cond delay="0"/>
                                  </p:stCondLst>
                                  <p:childTnLst>
                                    <p:set>
                                      <p:cBhvr>
                                        <p:cTn id="20" dur="1" fill="hold">
                                          <p:stCondLst>
                                            <p:cond delay="0"/>
                                          </p:stCondLst>
                                        </p:cTn>
                                        <p:tgtEl>
                                          <p:spTgt spid="1699853"/>
                                        </p:tgtEl>
                                        <p:attrNameLst>
                                          <p:attrName>style.visibility</p:attrName>
                                        </p:attrNameLst>
                                      </p:cBhvr>
                                      <p:to>
                                        <p:strVal val="visible"/>
                                      </p:to>
                                    </p:set>
                                    <p:anim calcmode="lin" valueType="num">
                                      <p:cBhvr>
                                        <p:cTn id="21" dur="2000" fill="hold"/>
                                        <p:tgtEl>
                                          <p:spTgt spid="1699853"/>
                                        </p:tgtEl>
                                        <p:attrNameLst>
                                          <p:attrName>ppt_w</p:attrName>
                                        </p:attrNameLst>
                                      </p:cBhvr>
                                      <p:tavLst>
                                        <p:tav tm="0">
                                          <p:val>
                                            <p:fltVal val="0"/>
                                          </p:val>
                                        </p:tav>
                                        <p:tav tm="100000">
                                          <p:val>
                                            <p:strVal val="#ppt_w"/>
                                          </p:val>
                                        </p:tav>
                                      </p:tavLst>
                                    </p:anim>
                                    <p:anim calcmode="lin" valueType="num">
                                      <p:cBhvr>
                                        <p:cTn id="22" dur="2000" fill="hold"/>
                                        <p:tgtEl>
                                          <p:spTgt spid="1699853"/>
                                        </p:tgtEl>
                                        <p:attrNameLst>
                                          <p:attrName>ppt_h</p:attrName>
                                        </p:attrNameLst>
                                      </p:cBhvr>
                                      <p:tavLst>
                                        <p:tav tm="0">
                                          <p:val>
                                            <p:fltVal val="0"/>
                                          </p:val>
                                        </p:tav>
                                        <p:tav tm="100000">
                                          <p:val>
                                            <p:strVal val="#ppt_h"/>
                                          </p:val>
                                        </p:tav>
                                      </p:tavLst>
                                    </p:anim>
                                    <p:animEffect transition="in" filter="fade">
                                      <p:cBhvr>
                                        <p:cTn id="23" dur="2000"/>
                                        <p:tgtEl>
                                          <p:spTgt spid="1699853"/>
                                        </p:tgtEl>
                                      </p:cBhvr>
                                    </p:animEffect>
                                  </p:childTnLst>
                                </p:cTn>
                              </p:par>
                              <p:par>
                                <p:cTn id="24" presetID="10" presetClass="exit" presetSubtype="0" fill="hold" grpId="1" nodeType="withEffect">
                                  <p:stCondLst>
                                    <p:cond delay="0"/>
                                  </p:stCondLst>
                                  <p:childTnLst>
                                    <p:animEffect transition="out" filter="fade">
                                      <p:cBhvr>
                                        <p:cTn id="25" dur="2000"/>
                                        <p:tgtEl>
                                          <p:spTgt spid="1699851"/>
                                        </p:tgtEl>
                                      </p:cBhvr>
                                    </p:animEffect>
                                    <p:set>
                                      <p:cBhvr>
                                        <p:cTn id="26" dur="1" fill="hold">
                                          <p:stCondLst>
                                            <p:cond delay="1999"/>
                                          </p:stCondLst>
                                        </p:cTn>
                                        <p:tgtEl>
                                          <p:spTgt spid="1699851"/>
                                        </p:tgtEl>
                                        <p:attrNameLst>
                                          <p:attrName>style.visibility</p:attrName>
                                        </p:attrNameLst>
                                      </p:cBhvr>
                                      <p:to>
                                        <p:strVal val="hidden"/>
                                      </p:to>
                                    </p:set>
                                  </p:childTnLst>
                                </p:cTn>
                              </p:par>
                              <p:par>
                                <p:cTn id="27" presetID="42" presetClass="path" presetSubtype="0" accel="50000" decel="50000" fill="hold" grpId="0" nodeType="withEffect">
                                  <p:stCondLst>
                                    <p:cond delay="0"/>
                                  </p:stCondLst>
                                  <p:childTnLst>
                                    <p:animMotion origin="layout" path="M -3.33333E-6 -1.11111E-6 L -3.33333E-6 0.31667 " pathEditMode="relative" rAng="0" ptsTypes="AA">
                                      <p:cBhvr>
                                        <p:cTn id="28" dur="2000" fill="hold"/>
                                        <p:tgtEl>
                                          <p:spTgt spid="1699848"/>
                                        </p:tgtEl>
                                        <p:attrNameLst>
                                          <p:attrName>ppt_x</p:attrName>
                                          <p:attrName>ppt_y</p:attrName>
                                        </p:attrNameLst>
                                      </p:cBhvr>
                                      <p:rCtr x="0" y="158"/>
                                    </p:animMotion>
                                  </p:childTnLst>
                                </p:cTn>
                              </p:par>
                              <p:par>
                                <p:cTn id="29" presetID="42" presetClass="path" presetSubtype="0" accel="50000" decel="50000" fill="hold" grpId="0" nodeType="withEffect">
                                  <p:stCondLst>
                                    <p:cond delay="0"/>
                                  </p:stCondLst>
                                  <p:childTnLst>
                                    <p:animMotion origin="layout" path="M -3.33333E-6 -1.11111E-6 L -3.33333E-6 0.33889 " pathEditMode="relative" rAng="0" ptsTypes="AA">
                                      <p:cBhvr>
                                        <p:cTn id="30" dur="2000" fill="hold"/>
                                        <p:tgtEl>
                                          <p:spTgt spid="1699847"/>
                                        </p:tgtEl>
                                        <p:attrNameLst>
                                          <p:attrName>ppt_x</p:attrName>
                                          <p:attrName>ppt_y</p:attrName>
                                        </p:attrNameLst>
                                      </p:cBhvr>
                                      <p:rCtr x="0" y="169"/>
                                    </p:animMotion>
                                  </p:childTnLst>
                                </p:cTn>
                              </p:par>
                              <p:par>
                                <p:cTn id="31" presetID="42" presetClass="path" presetSubtype="0" accel="50000" decel="50000" fill="hold" grpId="0" nodeType="withEffect">
                                  <p:stCondLst>
                                    <p:cond delay="0"/>
                                  </p:stCondLst>
                                  <p:childTnLst>
                                    <p:animMotion origin="layout" path="M 2.77556E-17 -1.11111E-6 L 2.77556E-17 0.37222 " pathEditMode="relative" rAng="0" ptsTypes="AA">
                                      <p:cBhvr>
                                        <p:cTn id="32" dur="2000" fill="hold"/>
                                        <p:tgtEl>
                                          <p:spTgt spid="1699844"/>
                                        </p:tgtEl>
                                        <p:attrNameLst>
                                          <p:attrName>ppt_x</p:attrName>
                                          <p:attrName>ppt_y</p:attrName>
                                        </p:attrNameLst>
                                      </p:cBhvr>
                                      <p:rCtr x="0" y="186"/>
                                    </p:animMotion>
                                  </p:childTnLst>
                                </p:cTn>
                              </p:par>
                              <p:par>
                                <p:cTn id="33" presetID="42" presetClass="path" presetSubtype="0" accel="50000" decel="50000" fill="hold" grpId="0" nodeType="withEffect">
                                  <p:stCondLst>
                                    <p:cond delay="0"/>
                                  </p:stCondLst>
                                  <p:childTnLst>
                                    <p:animMotion origin="layout" path="M 3.33333E-6 -1.11111E-6 L 3.33333E-6 0.39445 " pathEditMode="relative" rAng="0" ptsTypes="AA">
                                      <p:cBhvr>
                                        <p:cTn id="34" dur="2000" fill="hold"/>
                                        <p:tgtEl>
                                          <p:spTgt spid="1699845"/>
                                        </p:tgtEl>
                                        <p:attrNameLst>
                                          <p:attrName>ppt_x</p:attrName>
                                          <p:attrName>ppt_y</p:attrName>
                                        </p:attrNameLst>
                                      </p:cBhvr>
                                      <p:rCtr x="0" y="197"/>
                                    </p:animMotion>
                                  </p:childTnLst>
                                </p:cTn>
                              </p:par>
                              <p:par>
                                <p:cTn id="35" presetID="42" presetClass="path" presetSubtype="0" accel="50000" decel="50000" fill="hold" grpId="0" nodeType="withEffect">
                                  <p:stCondLst>
                                    <p:cond delay="0"/>
                                  </p:stCondLst>
                                  <p:childTnLst>
                                    <p:animMotion origin="layout" path="M -3.33333E-6 -1.11111E-6 L -3.33333E-6 0.41667 " pathEditMode="relative" rAng="0" ptsTypes="AA">
                                      <p:cBhvr>
                                        <p:cTn id="36" dur="2000" fill="hold"/>
                                        <p:tgtEl>
                                          <p:spTgt spid="1699846"/>
                                        </p:tgtEl>
                                        <p:attrNameLst>
                                          <p:attrName>ppt_x</p:attrName>
                                          <p:attrName>ppt_y</p:attrName>
                                        </p:attrNameLst>
                                      </p:cBhvr>
                                      <p:rCtr x="0"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43" grpId="0" animBg="1"/>
      <p:bldP spid="1699844" grpId="0" animBg="1"/>
      <p:bldP spid="1699845" grpId="0" animBg="1"/>
      <p:bldP spid="1699846" grpId="0" animBg="1"/>
      <p:bldP spid="1699847" grpId="0" animBg="1"/>
      <p:bldP spid="1699848" grpId="0" animBg="1"/>
      <p:bldP spid="1699850" grpId="0" animBg="1"/>
      <p:bldP spid="1699851" grpId="0" animBg="1"/>
      <p:bldP spid="1699851" grpId="1" animBg="1"/>
      <p:bldP spid="16998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28596" y="0"/>
            <a:ext cx="8229600" cy="1143000"/>
          </a:xfrm>
        </p:spPr>
        <p:txBody>
          <a:bodyPr/>
          <a:lstStyle/>
          <a:p>
            <a:r>
              <a:rPr lang="en-US" dirty="0"/>
              <a:t>Importance</a:t>
            </a:r>
          </a:p>
        </p:txBody>
      </p:sp>
      <p:sp>
        <p:nvSpPr>
          <p:cNvPr id="40963" name="Rectangle 3"/>
          <p:cNvSpPr>
            <a:spLocks noGrp="1" noChangeArrowheads="1"/>
          </p:cNvSpPr>
          <p:nvPr>
            <p:ph type="body" sz="half" idx="1"/>
          </p:nvPr>
        </p:nvSpPr>
        <p:spPr>
          <a:xfrm>
            <a:off x="214282" y="1142984"/>
            <a:ext cx="8786874" cy="2786082"/>
          </a:xfrm>
        </p:spPr>
        <p:txBody>
          <a:bodyPr/>
          <a:lstStyle/>
          <a:p>
            <a:pPr algn="l">
              <a:lnSpc>
                <a:spcPct val="150000"/>
              </a:lnSpc>
              <a:buFont typeface="Wingdings" pitchFamily="2" charset="2"/>
              <a:buNone/>
            </a:pPr>
            <a:r>
              <a:rPr lang="en-US" sz="2000" b="1" spc="300" dirty="0"/>
              <a:t>Chromatography has application in every branch of the </a:t>
            </a:r>
            <a:r>
              <a:rPr lang="en-US" sz="2000" b="1" spc="300" dirty="0" smtClean="0"/>
              <a:t>physical, chemical and </a:t>
            </a:r>
            <a:r>
              <a:rPr lang="en-US" sz="2000" b="1" spc="300" dirty="0"/>
              <a:t>biological sciences</a:t>
            </a:r>
          </a:p>
          <a:p>
            <a:pPr lvl="1" algn="l">
              <a:lnSpc>
                <a:spcPct val="150000"/>
              </a:lnSpc>
              <a:buFont typeface="Wingdings" pitchFamily="2" charset="2"/>
              <a:buNone/>
            </a:pPr>
            <a:r>
              <a:rPr lang="en-US" sz="2000" b="1" spc="300" dirty="0"/>
              <a:t>12 Nobel prizes were awarded between 1937 and 1972 alone for work in which chromatography played a vital role</a:t>
            </a:r>
          </a:p>
        </p:txBody>
      </p:sp>
      <p:pic>
        <p:nvPicPr>
          <p:cNvPr id="40964" name="Picture 4" descr="14RyuroSr7Ou"/>
          <p:cNvPicPr>
            <a:picLocks noGrp="1" noChangeAspect="1" noChangeArrowheads="1"/>
          </p:cNvPicPr>
          <p:nvPr>
            <p:ph sz="half" idx="2"/>
          </p:nvPr>
        </p:nvPicPr>
        <p:blipFill>
          <a:blip r:embed="rId2"/>
          <a:srcRect/>
          <a:stretch>
            <a:fillRect/>
          </a:stretch>
        </p:blipFill>
        <p:spPr>
          <a:xfrm>
            <a:off x="6951663" y="4689475"/>
            <a:ext cx="1905000" cy="1905000"/>
          </a:xfrm>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85720" y="428628"/>
            <a:ext cx="8715436" cy="5857892"/>
          </a:xfrm>
        </p:spPr>
        <p:txBody>
          <a:bodyPr/>
          <a:lstStyle/>
          <a:p>
            <a:pPr algn="l">
              <a:lnSpc>
                <a:spcPct val="150000"/>
              </a:lnSpc>
              <a:buFont typeface="Wingdings" pitchFamily="2" charset="2"/>
              <a:buNone/>
            </a:pPr>
            <a:r>
              <a:rPr lang="en-US" sz="2800" b="1" dirty="0">
                <a:solidFill>
                  <a:srgbClr val="000000"/>
                </a:solidFill>
              </a:rPr>
              <a:t>Chromatography is a physical method of separation in which the components to be separated are distributed </a:t>
            </a:r>
            <a:r>
              <a:rPr lang="en-US" sz="2800" b="1" dirty="0" smtClean="0">
                <a:solidFill>
                  <a:srgbClr val="000000"/>
                </a:solidFill>
              </a:rPr>
              <a:t>between </a:t>
            </a:r>
            <a:r>
              <a:rPr lang="en-US" sz="2800" b="1" dirty="0">
                <a:solidFill>
                  <a:srgbClr val="000000"/>
                </a:solidFill>
              </a:rPr>
              <a:t>two </a:t>
            </a:r>
            <a:r>
              <a:rPr lang="en-US" sz="2800" b="1" dirty="0" smtClean="0">
                <a:solidFill>
                  <a:srgbClr val="000000"/>
                </a:solidFill>
              </a:rPr>
              <a:t>phases -</a:t>
            </a:r>
            <a:endParaRPr lang="en-US" sz="2800" b="1" dirty="0">
              <a:solidFill>
                <a:srgbClr val="000000"/>
              </a:solidFill>
            </a:endParaRPr>
          </a:p>
          <a:p>
            <a:pPr algn="l">
              <a:lnSpc>
                <a:spcPct val="150000"/>
              </a:lnSpc>
              <a:buFont typeface="Wingdings" pitchFamily="2" charset="2"/>
              <a:buNone/>
            </a:pPr>
            <a:r>
              <a:rPr lang="en-US" sz="2800" b="1" dirty="0">
                <a:solidFill>
                  <a:srgbClr val="000000"/>
                </a:solidFill>
              </a:rPr>
              <a:t>one of which is stationary (</a:t>
            </a:r>
            <a:r>
              <a:rPr lang="en-US" sz="2800" b="1" dirty="0">
                <a:solidFill>
                  <a:srgbClr val="FF3300"/>
                </a:solidFill>
              </a:rPr>
              <a:t>stationary phase</a:t>
            </a:r>
            <a:r>
              <a:rPr lang="en-US" sz="2800" b="1" dirty="0">
                <a:solidFill>
                  <a:srgbClr val="000000"/>
                </a:solidFill>
              </a:rPr>
              <a:t>) while the other </a:t>
            </a:r>
            <a:r>
              <a:rPr lang="en-US" sz="2800" b="1" dirty="0" smtClean="0">
                <a:solidFill>
                  <a:srgbClr val="000000"/>
                </a:solidFill>
              </a:rPr>
              <a:t>(</a:t>
            </a:r>
            <a:r>
              <a:rPr lang="en-US" sz="2800" b="1" dirty="0" smtClean="0">
                <a:solidFill>
                  <a:srgbClr val="FF3300"/>
                </a:solidFill>
              </a:rPr>
              <a:t>mobile </a:t>
            </a:r>
            <a:r>
              <a:rPr lang="en-US" sz="2800" b="1" dirty="0">
                <a:solidFill>
                  <a:srgbClr val="FF3300"/>
                </a:solidFill>
              </a:rPr>
              <a:t>phase</a:t>
            </a:r>
            <a:r>
              <a:rPr lang="en-US" sz="2800" b="1" dirty="0">
                <a:solidFill>
                  <a:srgbClr val="000000"/>
                </a:solidFill>
              </a:rPr>
              <a:t>) moves through it in a definite direction.</a:t>
            </a:r>
          </a:p>
          <a:p>
            <a:pPr algn="l">
              <a:lnSpc>
                <a:spcPct val="150000"/>
              </a:lnSpc>
              <a:buFont typeface="Wingdings" pitchFamily="2" charset="2"/>
              <a:buNone/>
            </a:pPr>
            <a:r>
              <a:rPr lang="en-US" sz="2800" b="1" dirty="0">
                <a:solidFill>
                  <a:srgbClr val="000000"/>
                </a:solidFill>
              </a:rPr>
              <a:t> The chromatographic process occurs due to differences in the </a:t>
            </a:r>
            <a:r>
              <a:rPr lang="en-US" sz="2800" b="1" dirty="0">
                <a:solidFill>
                  <a:srgbClr val="FF0000"/>
                </a:solidFill>
              </a:rPr>
              <a:t>distribution constant</a:t>
            </a:r>
            <a:r>
              <a:rPr lang="en-US" sz="2800" b="1" dirty="0">
                <a:solidFill>
                  <a:srgbClr val="000000"/>
                </a:solidFill>
              </a:rPr>
              <a:t> of the individual sample components.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146175"/>
          </a:xfrm>
          <a:ln/>
        </p:spPr>
        <p:txBody>
          <a:bodyPr lIns="0" tIns="0" rIns="0" bIns="0"/>
          <a:lstStyle/>
          <a:p>
            <a:pPr defTabSz="449263">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pc="300" dirty="0">
                <a:solidFill>
                  <a:srgbClr val="FF0000"/>
                </a:solidFill>
              </a:rPr>
              <a:t>Ch</a:t>
            </a:r>
            <a:r>
              <a:rPr lang="en-GB" spc="300" dirty="0">
                <a:solidFill>
                  <a:srgbClr val="FFFF00"/>
                </a:solidFill>
              </a:rPr>
              <a:t>rom</a:t>
            </a:r>
            <a:r>
              <a:rPr lang="en-GB" spc="300" dirty="0">
                <a:solidFill>
                  <a:srgbClr val="00FF00"/>
                </a:solidFill>
              </a:rPr>
              <a:t>ato</a:t>
            </a:r>
            <a:r>
              <a:rPr lang="en-GB" spc="300" dirty="0">
                <a:solidFill>
                  <a:srgbClr val="0000FF"/>
                </a:solidFill>
              </a:rPr>
              <a:t>gra</a:t>
            </a:r>
            <a:r>
              <a:rPr lang="en-GB" spc="300" dirty="0">
                <a:solidFill>
                  <a:srgbClr val="FF00FF"/>
                </a:solidFill>
              </a:rPr>
              <a:t>phy</a:t>
            </a:r>
          </a:p>
        </p:txBody>
      </p:sp>
      <p:grpSp>
        <p:nvGrpSpPr>
          <p:cNvPr id="6" name="Group 5"/>
          <p:cNvGrpSpPr/>
          <p:nvPr/>
        </p:nvGrpSpPr>
        <p:grpSpPr>
          <a:xfrm>
            <a:off x="357158" y="1428736"/>
            <a:ext cx="8280400" cy="4323982"/>
            <a:chOff x="395288" y="1773238"/>
            <a:chExt cx="8280400" cy="4323982"/>
          </a:xfrm>
        </p:grpSpPr>
        <p:sp>
          <p:nvSpPr>
            <p:cNvPr id="33795" name="Text Box 3"/>
            <p:cNvSpPr txBox="1">
              <a:spLocks noChangeArrowheads="1"/>
            </p:cNvSpPr>
            <p:nvPr/>
          </p:nvSpPr>
          <p:spPr bwMode="auto">
            <a:xfrm>
              <a:off x="1692275" y="1773238"/>
              <a:ext cx="5875338" cy="867995"/>
            </a:xfrm>
            <a:prstGeom prst="rect">
              <a:avLst/>
            </a:prstGeom>
            <a:noFill/>
            <a:ln w="9525">
              <a:noFill/>
              <a:miter lim="800000"/>
              <a:headEnd/>
              <a:tailEnd/>
            </a:ln>
          </p:spPr>
          <p:txBody>
            <a:bodyPr lIns="0" tIns="0" rIns="0" bIns="0">
              <a:spAutoFit/>
            </a:bodyPr>
            <a:lstStyle/>
            <a:p>
              <a:pPr defTabSz="828675" rtl="0" hangingPunct="0">
                <a:lnSpc>
                  <a:spcPct val="150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spc="300" dirty="0">
                  <a:solidFill>
                    <a:srgbClr val="000000"/>
                  </a:solidFill>
                  <a:latin typeface="+mj-lt"/>
                </a:rPr>
                <a:t>Is a technique used to separate and identify the components of a </a:t>
              </a:r>
              <a:r>
                <a:rPr lang="en-GB" sz="2000" b="1" spc="300" dirty="0" smtClean="0">
                  <a:solidFill>
                    <a:srgbClr val="000000"/>
                  </a:solidFill>
                  <a:latin typeface="+mj-lt"/>
                </a:rPr>
                <a:t>mixture</a:t>
              </a:r>
              <a:endParaRPr lang="en-GB" sz="2000" b="1" spc="300" dirty="0">
                <a:solidFill>
                  <a:srgbClr val="000000"/>
                </a:solidFill>
                <a:latin typeface="+mj-lt"/>
              </a:endParaRPr>
            </a:p>
          </p:txBody>
        </p:sp>
        <p:sp>
          <p:nvSpPr>
            <p:cNvPr id="33796" name="Text Box 4"/>
            <p:cNvSpPr txBox="1">
              <a:spLocks noChangeArrowheads="1"/>
            </p:cNvSpPr>
            <p:nvPr/>
          </p:nvSpPr>
          <p:spPr bwMode="auto">
            <a:xfrm>
              <a:off x="395288" y="3429000"/>
              <a:ext cx="8280400" cy="1329659"/>
            </a:xfrm>
            <a:prstGeom prst="rect">
              <a:avLst/>
            </a:prstGeom>
            <a:noFill/>
            <a:ln w="9525">
              <a:noFill/>
              <a:miter lim="800000"/>
              <a:headEnd/>
              <a:tailEnd/>
            </a:ln>
          </p:spPr>
          <p:txBody>
            <a:bodyPr lIns="0" tIns="0" rIns="0" bIns="0">
              <a:spAutoFit/>
            </a:bodyPr>
            <a:lstStyle/>
            <a:p>
              <a:pPr defTabSz="828675" rtl="0" hangingPunct="0">
                <a:lnSpc>
                  <a:spcPct val="150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Lst>
              </a:pPr>
              <a:r>
                <a:rPr lang="en-GB" sz="2000" b="1" spc="300" dirty="0">
                  <a:solidFill>
                    <a:srgbClr val="000000"/>
                  </a:solidFill>
                  <a:latin typeface="+mj-lt"/>
                </a:rPr>
                <a:t>Works by allowing the molecules present in the mixture to distribute themselves between a stationary and  a mobile </a:t>
              </a:r>
              <a:r>
                <a:rPr lang="en-GB" sz="2000" b="1" spc="300" dirty="0" smtClean="0">
                  <a:solidFill>
                    <a:srgbClr val="000000"/>
                  </a:solidFill>
                  <a:latin typeface="+mj-lt"/>
                </a:rPr>
                <a:t>medium </a:t>
              </a:r>
              <a:endParaRPr lang="en-GB" sz="2000" b="1" spc="300" dirty="0">
                <a:solidFill>
                  <a:srgbClr val="000000"/>
                </a:solidFill>
                <a:latin typeface="+mj-lt"/>
              </a:endParaRPr>
            </a:p>
          </p:txBody>
        </p:sp>
        <p:sp>
          <p:nvSpPr>
            <p:cNvPr id="33797" name="Text Box 5"/>
            <p:cNvSpPr txBox="1">
              <a:spLocks noChangeArrowheads="1"/>
            </p:cNvSpPr>
            <p:nvPr/>
          </p:nvSpPr>
          <p:spPr bwMode="auto">
            <a:xfrm>
              <a:off x="1476375" y="5229225"/>
              <a:ext cx="6543675" cy="867995"/>
            </a:xfrm>
            <a:prstGeom prst="rect">
              <a:avLst/>
            </a:prstGeom>
            <a:noFill/>
            <a:ln w="9525">
              <a:noFill/>
              <a:miter lim="800000"/>
              <a:headEnd/>
              <a:tailEnd/>
            </a:ln>
          </p:spPr>
          <p:txBody>
            <a:bodyPr lIns="0" tIns="0" rIns="0" bIns="0">
              <a:spAutoFit/>
            </a:bodyPr>
            <a:lstStyle/>
            <a:p>
              <a:pPr defTabSz="828675" rtl="0" hangingPunct="0">
                <a:lnSpc>
                  <a:spcPct val="150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Lst>
              </a:pPr>
              <a:r>
                <a:rPr lang="en-GB" sz="2000" b="1" spc="300" dirty="0">
                  <a:solidFill>
                    <a:srgbClr val="000000"/>
                  </a:solidFill>
                  <a:latin typeface="+mj-lt"/>
                </a:rPr>
                <a:t>Molecules that spend most of their time in the mobile phase are carried along  </a:t>
              </a:r>
              <a:r>
                <a:rPr lang="en-GB" sz="2000" b="1" spc="300" dirty="0" smtClean="0">
                  <a:solidFill>
                    <a:srgbClr val="000000"/>
                  </a:solidFill>
                  <a:latin typeface="+mj-lt"/>
                </a:rPr>
                <a:t>faster</a:t>
              </a:r>
              <a:endParaRPr lang="en-GB" sz="2000" b="1" spc="300" dirty="0">
                <a:solidFill>
                  <a:srgbClr val="000000"/>
                </a:solidFill>
                <a:latin typeface="+mj-lt"/>
              </a:endParaRPr>
            </a:p>
          </p:txBody>
        </p:sp>
      </p:gr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357158" y="500042"/>
            <a:ext cx="8501122" cy="5473700"/>
          </a:xfrm>
        </p:spPr>
        <p:txBody>
          <a:bodyPr/>
          <a:lstStyle/>
          <a:p>
            <a:pPr algn="l">
              <a:lnSpc>
                <a:spcPct val="80000"/>
              </a:lnSpc>
              <a:buFont typeface="Wingdings" pitchFamily="2" charset="2"/>
              <a:buNone/>
            </a:pPr>
            <a:r>
              <a:rPr lang="en-US" sz="2800" b="1" dirty="0"/>
              <a:t>Classification according to the packing of the stationary phase:</a:t>
            </a:r>
          </a:p>
          <a:p>
            <a:pPr algn="l">
              <a:lnSpc>
                <a:spcPct val="80000"/>
              </a:lnSpc>
              <a:buFont typeface="Wingdings" pitchFamily="2" charset="2"/>
              <a:buNone/>
            </a:pPr>
            <a:endParaRPr lang="en-US" sz="2800" b="1" dirty="0"/>
          </a:p>
          <a:p>
            <a:pPr algn="l">
              <a:lnSpc>
                <a:spcPct val="80000"/>
              </a:lnSpc>
              <a:buFont typeface="Wingdings" pitchFamily="2" charset="2"/>
              <a:buNone/>
            </a:pPr>
            <a:r>
              <a:rPr lang="en-US" sz="2800" b="1" dirty="0"/>
              <a:t>1- Thin layer chromatography (TLC): the stationary phase is a thin layer supported on glass, plastic or </a:t>
            </a:r>
            <a:r>
              <a:rPr lang="en-US" sz="2800" b="1" dirty="0" err="1"/>
              <a:t>aluminium</a:t>
            </a:r>
            <a:r>
              <a:rPr lang="en-US" sz="2800" b="1" dirty="0"/>
              <a:t> plates.</a:t>
            </a:r>
          </a:p>
          <a:p>
            <a:pPr algn="l">
              <a:lnSpc>
                <a:spcPct val="80000"/>
              </a:lnSpc>
              <a:buFont typeface="Wingdings" pitchFamily="2" charset="2"/>
              <a:buNone/>
            </a:pPr>
            <a:endParaRPr lang="en-US" sz="2800" b="1" dirty="0"/>
          </a:p>
          <a:p>
            <a:pPr algn="l">
              <a:lnSpc>
                <a:spcPct val="80000"/>
              </a:lnSpc>
              <a:buFont typeface="Wingdings" pitchFamily="2" charset="2"/>
              <a:buNone/>
            </a:pPr>
            <a:r>
              <a:rPr lang="en-US" sz="2800" b="1" dirty="0"/>
              <a:t>2- Paper chromatography (PC): the stationary phase is a thin film of liquid supported on an inert support.</a:t>
            </a:r>
          </a:p>
          <a:p>
            <a:pPr algn="l">
              <a:lnSpc>
                <a:spcPct val="80000"/>
              </a:lnSpc>
              <a:buFont typeface="Wingdings" pitchFamily="2" charset="2"/>
              <a:buNone/>
            </a:pPr>
            <a:endParaRPr lang="en-US" sz="2800" b="1" dirty="0"/>
          </a:p>
          <a:p>
            <a:pPr algn="l">
              <a:lnSpc>
                <a:spcPct val="80000"/>
              </a:lnSpc>
              <a:buFont typeface="Wingdings" pitchFamily="2" charset="2"/>
              <a:buNone/>
            </a:pPr>
            <a:r>
              <a:rPr lang="en-US" sz="2800" b="1" dirty="0"/>
              <a:t>3- Column chromatography (CC): stationary phase is packed in a glass column.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28596" y="214290"/>
            <a:ext cx="8229600" cy="1143000"/>
          </a:xfrm>
        </p:spPr>
        <p:txBody>
          <a:bodyPr/>
          <a:lstStyle/>
          <a:p>
            <a:r>
              <a:rPr lang="en-US" sz="4000" dirty="0"/>
              <a:t>Thin layer chromatography (TLC)</a:t>
            </a:r>
          </a:p>
        </p:txBody>
      </p:sp>
      <p:sp>
        <p:nvSpPr>
          <p:cNvPr id="71683" name="Rectangle 3"/>
          <p:cNvSpPr>
            <a:spLocks noGrp="1" noChangeArrowheads="1"/>
          </p:cNvSpPr>
          <p:nvPr>
            <p:ph type="body" idx="1"/>
          </p:nvPr>
        </p:nvSpPr>
        <p:spPr>
          <a:xfrm>
            <a:off x="457200" y="1600200"/>
            <a:ext cx="8401080" cy="4530725"/>
          </a:xfrm>
        </p:spPr>
        <p:txBody>
          <a:bodyPr/>
          <a:lstStyle/>
          <a:p>
            <a:pPr algn="l">
              <a:buFont typeface="Wingdings" pitchFamily="2" charset="2"/>
              <a:buNone/>
            </a:pPr>
            <a:r>
              <a:rPr lang="en-US" b="1" dirty="0"/>
              <a:t>is a method for </a:t>
            </a:r>
            <a:r>
              <a:rPr lang="en-US" b="1" dirty="0">
                <a:solidFill>
                  <a:srgbClr val="FF3300"/>
                </a:solidFill>
              </a:rPr>
              <a:t>identifying</a:t>
            </a:r>
            <a:r>
              <a:rPr lang="en-US" b="1" dirty="0"/>
              <a:t> substances and </a:t>
            </a:r>
            <a:r>
              <a:rPr lang="en-US" b="1" dirty="0">
                <a:solidFill>
                  <a:srgbClr val="FF3300"/>
                </a:solidFill>
              </a:rPr>
              <a:t>testing the purity</a:t>
            </a:r>
            <a:r>
              <a:rPr lang="en-US" b="1" dirty="0"/>
              <a:t> of compounds.</a:t>
            </a:r>
          </a:p>
          <a:p>
            <a:pPr algn="l">
              <a:buFont typeface="Wingdings" pitchFamily="2" charset="2"/>
              <a:buNone/>
            </a:pPr>
            <a:endParaRPr lang="en-US" b="1" dirty="0"/>
          </a:p>
          <a:p>
            <a:pPr algn="l">
              <a:buFont typeface="Wingdings" pitchFamily="2" charset="2"/>
              <a:buNone/>
            </a:pPr>
            <a:r>
              <a:rPr lang="en-US" b="1" dirty="0"/>
              <a:t> TLC is a useful technique because it is relatively </a:t>
            </a:r>
            <a:r>
              <a:rPr lang="en-US" b="1" dirty="0">
                <a:solidFill>
                  <a:srgbClr val="FF3300"/>
                </a:solidFill>
              </a:rPr>
              <a:t>quick</a:t>
            </a:r>
            <a:r>
              <a:rPr lang="en-US" b="1" dirty="0"/>
              <a:t> and requires </a:t>
            </a:r>
            <a:r>
              <a:rPr lang="en-US" b="1" dirty="0">
                <a:solidFill>
                  <a:srgbClr val="FF3300"/>
                </a:solidFill>
              </a:rPr>
              <a:t>small quantities</a:t>
            </a:r>
            <a:r>
              <a:rPr lang="en-US" b="1" dirty="0"/>
              <a:t> of material.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179388" y="333375"/>
            <a:ext cx="8964612" cy="6524625"/>
          </a:xfrm>
        </p:spPr>
        <p:txBody>
          <a:bodyPr/>
          <a:lstStyle/>
          <a:p>
            <a:pPr algn="l">
              <a:lnSpc>
                <a:spcPct val="80000"/>
              </a:lnSpc>
              <a:buFont typeface="Wingdings" pitchFamily="2" charset="2"/>
              <a:buNone/>
            </a:pPr>
            <a:r>
              <a:rPr lang="en-US" sz="2800" b="1"/>
              <a:t>Separations in TLC involve distributing a mixture of two or more substances between a </a:t>
            </a:r>
            <a:r>
              <a:rPr lang="en-US" sz="2800" b="1">
                <a:solidFill>
                  <a:srgbClr val="FF3300"/>
                </a:solidFill>
              </a:rPr>
              <a:t>stationary phase</a:t>
            </a:r>
            <a:r>
              <a:rPr lang="en-US" sz="2800" b="1"/>
              <a:t> and a </a:t>
            </a:r>
            <a:r>
              <a:rPr lang="en-US" sz="2800" b="1">
                <a:solidFill>
                  <a:srgbClr val="FF3300"/>
                </a:solidFill>
              </a:rPr>
              <a:t>mobile phase</a:t>
            </a:r>
            <a:r>
              <a:rPr lang="en-US" sz="2800" b="1"/>
              <a:t>. </a:t>
            </a:r>
          </a:p>
          <a:p>
            <a:pPr algn="l">
              <a:lnSpc>
                <a:spcPct val="80000"/>
              </a:lnSpc>
              <a:buFont typeface="Wingdings" pitchFamily="2" charset="2"/>
              <a:buNone/>
            </a:pPr>
            <a:endParaRPr lang="en-US" sz="2800" b="1"/>
          </a:p>
          <a:p>
            <a:pPr algn="l">
              <a:lnSpc>
                <a:spcPct val="80000"/>
              </a:lnSpc>
              <a:buFont typeface="Wingdings" pitchFamily="2" charset="2"/>
              <a:buNone/>
            </a:pPr>
            <a:r>
              <a:rPr lang="en-US" sz="2800" b="1">
                <a:solidFill>
                  <a:srgbClr val="FF3300"/>
                </a:solidFill>
              </a:rPr>
              <a:t>The stationary phase:</a:t>
            </a:r>
          </a:p>
          <a:p>
            <a:pPr algn="l">
              <a:lnSpc>
                <a:spcPct val="80000"/>
              </a:lnSpc>
              <a:buFont typeface="Wingdings" pitchFamily="2" charset="2"/>
              <a:buNone/>
            </a:pPr>
            <a:r>
              <a:rPr lang="en-US" sz="2800" b="1"/>
              <a:t> is a thin layer of adsorbent (usually silica gel or alumina) coated on a plate. </a:t>
            </a:r>
          </a:p>
          <a:p>
            <a:pPr algn="l">
              <a:lnSpc>
                <a:spcPct val="80000"/>
              </a:lnSpc>
              <a:buFont typeface="Wingdings" pitchFamily="2" charset="2"/>
              <a:buNone/>
            </a:pPr>
            <a:endParaRPr lang="en-US" sz="2800" b="1"/>
          </a:p>
          <a:p>
            <a:pPr algn="l">
              <a:lnSpc>
                <a:spcPct val="80000"/>
              </a:lnSpc>
              <a:buFont typeface="Wingdings" pitchFamily="2" charset="2"/>
              <a:buNone/>
            </a:pPr>
            <a:r>
              <a:rPr lang="en-US" sz="2800" b="1">
                <a:solidFill>
                  <a:srgbClr val="FF3300"/>
                </a:solidFill>
              </a:rPr>
              <a:t>The mobile phase:</a:t>
            </a:r>
            <a:r>
              <a:rPr lang="en-US" sz="2800" b="1"/>
              <a:t> </a:t>
            </a:r>
          </a:p>
          <a:p>
            <a:pPr algn="l">
              <a:lnSpc>
                <a:spcPct val="80000"/>
              </a:lnSpc>
              <a:buFont typeface="Wingdings" pitchFamily="2" charset="2"/>
              <a:buNone/>
            </a:pPr>
            <a:r>
              <a:rPr lang="en-US" sz="2800" b="1"/>
              <a:t>is a developing liquid which travels up the stationary phase, carrying the samples with it. </a:t>
            </a:r>
          </a:p>
          <a:p>
            <a:pPr algn="l">
              <a:lnSpc>
                <a:spcPct val="80000"/>
              </a:lnSpc>
              <a:buFont typeface="Wingdings" pitchFamily="2" charset="2"/>
              <a:buNone/>
            </a:pPr>
            <a:r>
              <a:rPr lang="en-US" sz="2800" b="1"/>
              <a:t>Components of the samples will separate on the stationary phase according to</a:t>
            </a:r>
          </a:p>
          <a:p>
            <a:pPr algn="l">
              <a:lnSpc>
                <a:spcPct val="80000"/>
              </a:lnSpc>
              <a:buFont typeface="Wingdings" pitchFamily="2" charset="2"/>
              <a:buNone/>
            </a:pPr>
            <a:r>
              <a:rPr lang="en-US" sz="2800" b="1"/>
              <a:t> </a:t>
            </a:r>
            <a:r>
              <a:rPr lang="en-US" sz="2800" b="1">
                <a:solidFill>
                  <a:srgbClr val="FF9900"/>
                </a:solidFill>
              </a:rPr>
              <a:t>how much they adsorb on the stationary phase versus how much they dissolve in the mobile phase.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Interpreting the Data</a:t>
            </a:r>
          </a:p>
        </p:txBody>
      </p:sp>
      <p:sp>
        <p:nvSpPr>
          <p:cNvPr id="80899" name="Rectangle 3"/>
          <p:cNvSpPr>
            <a:spLocks noGrp="1" noChangeArrowheads="1"/>
          </p:cNvSpPr>
          <p:nvPr>
            <p:ph type="body" idx="1"/>
          </p:nvPr>
        </p:nvSpPr>
        <p:spPr/>
        <p:txBody>
          <a:bodyPr/>
          <a:lstStyle/>
          <a:p>
            <a:pPr algn="l">
              <a:lnSpc>
                <a:spcPct val="90000"/>
              </a:lnSpc>
              <a:buFont typeface="Wingdings" pitchFamily="2" charset="2"/>
              <a:buNone/>
            </a:pPr>
            <a:endParaRPr lang="en-US" b="1"/>
          </a:p>
          <a:p>
            <a:pPr algn="l">
              <a:lnSpc>
                <a:spcPct val="90000"/>
              </a:lnSpc>
              <a:buFont typeface="Wingdings" pitchFamily="2" charset="2"/>
              <a:buNone/>
            </a:pPr>
            <a:r>
              <a:rPr lang="en-US" b="1"/>
              <a:t>The R</a:t>
            </a:r>
            <a:r>
              <a:rPr lang="en-US" b="1" baseline="-25000"/>
              <a:t>f</a:t>
            </a:r>
            <a:r>
              <a:rPr lang="en-US" b="1"/>
              <a:t>  (retention factor) value for each spot should be calculated. </a:t>
            </a:r>
          </a:p>
          <a:p>
            <a:pPr algn="l">
              <a:lnSpc>
                <a:spcPct val="90000"/>
              </a:lnSpc>
              <a:buFont typeface="Wingdings" pitchFamily="2" charset="2"/>
              <a:buNone/>
            </a:pPr>
            <a:r>
              <a:rPr lang="en-US" b="1"/>
              <a:t>It  is characteristic for any given compound on the same stationary phase using the same mobile phase for development of the plates. </a:t>
            </a:r>
          </a:p>
          <a:p>
            <a:pPr algn="l">
              <a:lnSpc>
                <a:spcPct val="90000"/>
              </a:lnSpc>
              <a:buFont typeface="Wingdings" pitchFamily="2" charset="2"/>
              <a:buNone/>
            </a:pPr>
            <a:r>
              <a:rPr lang="en-US" b="1"/>
              <a:t>Hence, known R</a:t>
            </a:r>
            <a:r>
              <a:rPr lang="en-US" b="1" baseline="-25000"/>
              <a:t>f</a:t>
            </a:r>
            <a:r>
              <a:rPr lang="en-US" b="1"/>
              <a:t> values can be compared to those of unknown substances to aid in their identifications.</a:t>
            </a:r>
            <a:r>
              <a:rPr lang="en-US"/>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ple">
  <a:themeElements>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D0B35967FFA81409EF9DF12A866C796" ma:contentTypeVersion="0" ma:contentTypeDescription="Create a new document." ma:contentTypeScope="" ma:versionID="ad57f2bc5c0c4afb62fa0aa2a50c988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FA4D90-9B85-42D4-A832-F261066854C9}">
  <ds:schemaRefs>
    <ds:schemaRef ds:uri="http://schemas.microsoft.com/office/2006/metadata/properties"/>
  </ds:schemaRefs>
</ds:datastoreItem>
</file>

<file path=customXml/itemProps2.xml><?xml version="1.0" encoding="utf-8"?>
<ds:datastoreItem xmlns:ds="http://schemas.openxmlformats.org/officeDocument/2006/customXml" ds:itemID="{0686C9D0-6927-462D-B82D-EB6A7DEE3A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3803B9FB-6238-45D5-91F4-6831BBD641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Maple</Template>
  <TotalTime>566</TotalTime>
  <Words>891</Words>
  <Application>Microsoft Office PowerPoint</Application>
  <PresentationFormat>On-screen Show (4:3)</PresentationFormat>
  <Paragraphs>82</Paragraphs>
  <Slides>17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Arial Black</vt:lpstr>
      <vt:lpstr>StarSymbol</vt:lpstr>
      <vt:lpstr>Times New Roman</vt:lpstr>
      <vt:lpstr>Wingdings</vt:lpstr>
      <vt:lpstr>Maple</vt:lpstr>
      <vt:lpstr>Equation</vt:lpstr>
      <vt:lpstr>Image</vt:lpstr>
      <vt:lpstr>Chromatography</vt:lpstr>
      <vt:lpstr>PowerPoint Presentation</vt:lpstr>
      <vt:lpstr>Importance</vt:lpstr>
      <vt:lpstr>PowerPoint Presentation</vt:lpstr>
      <vt:lpstr>Chromatography</vt:lpstr>
      <vt:lpstr>PowerPoint Presentation</vt:lpstr>
      <vt:lpstr>Thin layer chromatography (TLC)</vt:lpstr>
      <vt:lpstr>PowerPoint Presentation</vt:lpstr>
      <vt:lpstr>Interpreting the Data</vt:lpstr>
      <vt:lpstr>PowerPoint Presentation</vt:lpstr>
      <vt:lpstr>PowerPoint Presentation</vt:lpstr>
      <vt:lpstr>Summary</vt:lpstr>
      <vt:lpstr>PowerPoint Presentation</vt:lpstr>
      <vt:lpstr>PowerPoint Presentation</vt:lpstr>
      <vt:lpstr>Paper Chromatography</vt:lpstr>
      <vt:lpstr>PowerPoint Presentation</vt:lpstr>
      <vt:lpstr>Techniques of development with various flow directions</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Chromatography</dc:title>
  <dc:creator>*</dc:creator>
  <cp:lastModifiedBy>zoologyhod</cp:lastModifiedBy>
  <cp:revision>146</cp:revision>
  <dcterms:created xsi:type="dcterms:W3CDTF">2007-10-08T09:40:25Z</dcterms:created>
  <dcterms:modified xsi:type="dcterms:W3CDTF">2017-09-23T08:09:42Z</dcterms:modified>
</cp:coreProperties>
</file>